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70"/>
  </p:notesMasterIdLst>
  <p:handoutMasterIdLst>
    <p:handoutMasterId r:id="rId71"/>
  </p:handoutMasterIdLst>
  <p:sldIdLst>
    <p:sldId id="403" r:id="rId2"/>
    <p:sldId id="404" r:id="rId3"/>
    <p:sldId id="405" r:id="rId4"/>
    <p:sldId id="406" r:id="rId5"/>
    <p:sldId id="408" r:id="rId6"/>
    <p:sldId id="372" r:id="rId7"/>
    <p:sldId id="257" r:id="rId8"/>
    <p:sldId id="349" r:id="rId9"/>
    <p:sldId id="373" r:id="rId10"/>
    <p:sldId id="329" r:id="rId11"/>
    <p:sldId id="409" r:id="rId12"/>
    <p:sldId id="288" r:id="rId13"/>
    <p:sldId id="308" r:id="rId14"/>
    <p:sldId id="332" r:id="rId15"/>
    <p:sldId id="262" r:id="rId16"/>
    <p:sldId id="331" r:id="rId17"/>
    <p:sldId id="374" r:id="rId18"/>
    <p:sldId id="264" r:id="rId19"/>
    <p:sldId id="314" r:id="rId20"/>
    <p:sldId id="368" r:id="rId21"/>
    <p:sldId id="316" r:id="rId22"/>
    <p:sldId id="360" r:id="rId23"/>
    <p:sldId id="407" r:id="rId24"/>
    <p:sldId id="361" r:id="rId25"/>
    <p:sldId id="385" r:id="rId26"/>
    <p:sldId id="370" r:id="rId27"/>
    <p:sldId id="364" r:id="rId28"/>
    <p:sldId id="379" r:id="rId29"/>
    <p:sldId id="386" r:id="rId30"/>
    <p:sldId id="337" r:id="rId31"/>
    <p:sldId id="378" r:id="rId32"/>
    <p:sldId id="356" r:id="rId33"/>
    <p:sldId id="357" r:id="rId34"/>
    <p:sldId id="298" r:id="rId35"/>
    <p:sldId id="344" r:id="rId36"/>
    <p:sldId id="304" r:id="rId37"/>
    <p:sldId id="393" r:id="rId38"/>
    <p:sldId id="395" r:id="rId39"/>
    <p:sldId id="394" r:id="rId40"/>
    <p:sldId id="300" r:id="rId41"/>
    <p:sldId id="295" r:id="rId42"/>
    <p:sldId id="294" r:id="rId43"/>
    <p:sldId id="293" r:id="rId44"/>
    <p:sldId id="376" r:id="rId45"/>
    <p:sldId id="377" r:id="rId46"/>
    <p:sldId id="399" r:id="rId47"/>
    <p:sldId id="400" r:id="rId48"/>
    <p:sldId id="397" r:id="rId49"/>
    <p:sldId id="342" r:id="rId50"/>
    <p:sldId id="273" r:id="rId51"/>
    <p:sldId id="383" r:id="rId52"/>
    <p:sldId id="367" r:id="rId53"/>
    <p:sldId id="382" r:id="rId54"/>
    <p:sldId id="388" r:id="rId55"/>
    <p:sldId id="307" r:id="rId56"/>
    <p:sldId id="387" r:id="rId57"/>
    <p:sldId id="358" r:id="rId58"/>
    <p:sldId id="359" r:id="rId59"/>
    <p:sldId id="369" r:id="rId60"/>
    <p:sldId id="322" r:id="rId61"/>
    <p:sldId id="283" r:id="rId62"/>
    <p:sldId id="324" r:id="rId63"/>
    <p:sldId id="325" r:id="rId64"/>
    <p:sldId id="389" r:id="rId65"/>
    <p:sldId id="396" r:id="rId66"/>
    <p:sldId id="392" r:id="rId67"/>
    <p:sldId id="327" r:id="rId68"/>
    <p:sldId id="354" r:id="rId6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wyer, Chase" initials="SC" lastIdx="4" clrIdx="0"/>
  <p:cmAuthor id="1" name="david.gerstner" initials="d" lastIdx="0" clrIdx="1"/>
  <p:cmAuthor id="2" name="Ross Bales" initials="RB"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FFFF"/>
    <a:srgbClr val="FF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4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849" y="0"/>
            <a:ext cx="3042648" cy="465138"/>
          </a:xfrm>
          <a:prstGeom prst="rect">
            <a:avLst/>
          </a:prstGeom>
        </p:spPr>
        <p:txBody>
          <a:bodyPr vert="horz" lIns="91440" tIns="45720" rIns="91440" bIns="45720" rtlCol="0"/>
          <a:lstStyle>
            <a:lvl1pPr algn="r">
              <a:defRPr sz="1200"/>
            </a:lvl1pPr>
          </a:lstStyle>
          <a:p>
            <a:fld id="{0CE5DC71-A035-455C-830E-07B3A67A6FEA}" type="datetimeFigureOut">
              <a:rPr lang="en-US" smtClean="0"/>
              <a:pPr/>
              <a:t>9/9/2018</a:t>
            </a:fld>
            <a:endParaRPr lang="en-US"/>
          </a:p>
        </p:txBody>
      </p:sp>
      <p:sp>
        <p:nvSpPr>
          <p:cNvPr id="4" name="Footer Placeholder 3"/>
          <p:cNvSpPr>
            <a:spLocks noGrp="1"/>
          </p:cNvSpPr>
          <p:nvPr>
            <p:ph type="ftr" sz="quarter" idx="2"/>
          </p:nvPr>
        </p:nvSpPr>
        <p:spPr>
          <a:xfrm>
            <a:off x="1" y="8842375"/>
            <a:ext cx="304264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849" y="8842375"/>
            <a:ext cx="3042648" cy="465138"/>
          </a:xfrm>
          <a:prstGeom prst="rect">
            <a:avLst/>
          </a:prstGeom>
        </p:spPr>
        <p:txBody>
          <a:bodyPr vert="horz" lIns="91440" tIns="45720" rIns="91440" bIns="45720" rtlCol="0" anchor="b"/>
          <a:lstStyle>
            <a:lvl1pPr algn="r">
              <a:defRPr sz="1200"/>
            </a:lvl1pPr>
          </a:lstStyle>
          <a:p>
            <a:fld id="{C2A71BEF-3CE7-4E65-AED5-5D7802CEB3EC}" type="slidenum">
              <a:rPr lang="en-US" smtClean="0"/>
              <a:pPr/>
              <a:t>‹#›</a:t>
            </a:fld>
            <a:endParaRPr lang="en-US"/>
          </a:p>
        </p:txBody>
      </p:sp>
    </p:spTree>
    <p:extLst>
      <p:ext uri="{BB962C8B-B14F-4D97-AF65-F5344CB8AC3E}">
        <p14:creationId xmlns="" xmlns:p14="http://schemas.microsoft.com/office/powerpoint/2010/main" val="1473358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0519E88-5166-4459-8018-CB3DED10B857}" type="datetimeFigureOut">
              <a:rPr lang="en-US" smtClean="0"/>
              <a:pPr/>
              <a:t>9/9/2018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34BEB72A-7321-4D25-8BCE-D191CC130858}" type="slidenum">
              <a:rPr lang="en-US" smtClean="0"/>
              <a:pPr/>
              <a:t>‹#›</a:t>
            </a:fld>
            <a:endParaRPr lang="en-US"/>
          </a:p>
        </p:txBody>
      </p:sp>
    </p:spTree>
    <p:extLst>
      <p:ext uri="{BB962C8B-B14F-4D97-AF65-F5344CB8AC3E}">
        <p14:creationId xmlns="" xmlns:p14="http://schemas.microsoft.com/office/powerpoint/2010/main" val="277604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Sante</a:t>
            </a:r>
            <a:r>
              <a:rPr lang="en-US" dirty="0" smtClean="0"/>
              <a:t> Fe </a:t>
            </a:r>
            <a:r>
              <a:rPr lang="en-US" baseline="0" dirty="0" smtClean="0"/>
              <a:t>shooter</a:t>
            </a:r>
            <a:endParaRPr lang="en-US" dirty="0" smtClean="0"/>
          </a:p>
        </p:txBody>
      </p:sp>
      <p:sp>
        <p:nvSpPr>
          <p:cNvPr id="4" name="Slide Number Placeholder 3"/>
          <p:cNvSpPr>
            <a:spLocks noGrp="1"/>
          </p:cNvSpPr>
          <p:nvPr>
            <p:ph type="sldNum" sz="quarter" idx="10"/>
          </p:nvPr>
        </p:nvSpPr>
        <p:spPr/>
        <p:txBody>
          <a:bodyPr/>
          <a:lstStyle/>
          <a:p>
            <a:fld id="{7C205710-F290-4041-8C5E-A921AFB7E8CB}" type="slidenum">
              <a:rPr lang="en-US" smtClean="0"/>
              <a:pPr/>
              <a:t>2</a:t>
            </a:fld>
            <a:endParaRPr lang="en-US"/>
          </a:p>
        </p:txBody>
      </p:sp>
    </p:spTree>
    <p:extLst>
      <p:ext uri="{BB962C8B-B14F-4D97-AF65-F5344CB8AC3E}">
        <p14:creationId xmlns="" xmlns:p14="http://schemas.microsoft.com/office/powerpoint/2010/main" val="331969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Annapolis Capital Gazette</a:t>
            </a:r>
            <a:r>
              <a:rPr lang="en-US" baseline="0" dirty="0" smtClean="0"/>
              <a:t> Shooting, Anne Arundel County, Maryland, June 28, 2108</a:t>
            </a:r>
            <a:endParaRPr lang="en-US" dirty="0"/>
          </a:p>
        </p:txBody>
      </p:sp>
      <p:sp>
        <p:nvSpPr>
          <p:cNvPr id="4" name="Slide Number Placeholder 3"/>
          <p:cNvSpPr>
            <a:spLocks noGrp="1"/>
          </p:cNvSpPr>
          <p:nvPr>
            <p:ph type="sldNum" sz="quarter" idx="10"/>
          </p:nvPr>
        </p:nvSpPr>
        <p:spPr/>
        <p:txBody>
          <a:bodyPr/>
          <a:lstStyle/>
          <a:p>
            <a:fld id="{5B2A7B46-1306-478D-B726-6D4E719C2140}" type="slidenum">
              <a:rPr lang="en-US" smtClean="0"/>
              <a:pPr/>
              <a:t>3</a:t>
            </a:fld>
            <a:endParaRPr lang="en-US"/>
          </a:p>
        </p:txBody>
      </p:sp>
    </p:spTree>
    <p:extLst>
      <p:ext uri="{BB962C8B-B14F-4D97-AF65-F5344CB8AC3E}">
        <p14:creationId xmlns="" xmlns:p14="http://schemas.microsoft.com/office/powerpoint/2010/main" val="3266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Madden Gaming Tournament, 8/26/2018</a:t>
            </a:r>
          </a:p>
          <a:p>
            <a:r>
              <a:rPr lang="en-US" dirty="0" smtClean="0"/>
              <a:t>4 dead?  3 stable?</a:t>
            </a:r>
            <a:endParaRPr lang="en-US" dirty="0"/>
          </a:p>
        </p:txBody>
      </p:sp>
      <p:sp>
        <p:nvSpPr>
          <p:cNvPr id="4" name="Slide Number Placeholder 3"/>
          <p:cNvSpPr>
            <a:spLocks noGrp="1"/>
          </p:cNvSpPr>
          <p:nvPr>
            <p:ph type="sldNum" sz="quarter" idx="10"/>
          </p:nvPr>
        </p:nvSpPr>
        <p:spPr/>
        <p:txBody>
          <a:bodyPr/>
          <a:lstStyle/>
          <a:p>
            <a:fld id="{46050410-56C1-4288-9CD7-C1234607C45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43</a:t>
            </a:fld>
            <a:endParaRPr lang="en-US"/>
          </a:p>
        </p:txBody>
      </p:sp>
    </p:spTree>
    <p:extLst>
      <p:ext uri="{BB962C8B-B14F-4D97-AF65-F5344CB8AC3E}">
        <p14:creationId xmlns="" xmlns:p14="http://schemas.microsoft.com/office/powerpoint/2010/main" val="83958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62</a:t>
            </a:fld>
            <a:endParaRPr lang="en-US"/>
          </a:p>
        </p:txBody>
      </p:sp>
    </p:spTree>
    <p:extLst>
      <p:ext uri="{BB962C8B-B14F-4D97-AF65-F5344CB8AC3E}">
        <p14:creationId xmlns="" xmlns:p14="http://schemas.microsoft.com/office/powerpoint/2010/main" val="122468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A57F138-0688-4C49-A4E4-D330774FCBC6}" type="datetimeFigureOut">
              <a:rPr lang="en-US" smtClean="0"/>
              <a:pPr/>
              <a:t>9/9/2018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60DA0B0-53D2-4A03-B1F2-E0F610BD36EE}"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1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7.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17.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7.pn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70.jpeg"/><Relationship Id="rId11" Type="http://schemas.openxmlformats.org/officeDocument/2006/relationships/image" Target="../media/image17.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78.jpeg"/><Relationship Id="rId2" Type="http://schemas.openxmlformats.org/officeDocument/2006/relationships/audio" Target="../media/audio29.wav"/><Relationship Id="rId1" Type="http://schemas.openxmlformats.org/officeDocument/2006/relationships/tags" Target="../tags/tag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17.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17.pn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17.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e7L-KxovdAhWL64MKHasQAk8QjRx6BAgBEAU&amp;url=https://philadelphia.cbslocal.com/2018/08/26/sheriffs-office-mass-shooting-at-jacksonville-landing-people-told-to-stay-away/&amp;psig=AOvVaw2mdtj7xVIcUC6dnrDkWDUI&amp;ust=1535401080218501" TargetMode="External"/><Relationship Id="rId3" Type="http://schemas.openxmlformats.org/officeDocument/2006/relationships/notesSlide" Target="../notesSlides/notesSlide3.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hyperlink" Target="https://www.google.com/url?sa=i&amp;rct=j&amp;q=&amp;esrc=s&amp;source=images&amp;cd=&amp;cad=rja&amp;uact=8&amp;ved=2ahUKEwiC5-GdxIvdAhUi5YMKHQsyDnUQjRx6BAgBEAU&amp;url=https://www.gwinnettdailypost.com/news/sheriff-mass-shooting-at-jacksonville-landing-in-florida/article_c1def3f0-a95f-11e8-903d-6f6df0b99885.html&amp;psig=AOvVaw2z35zbMuyPVyNeLJOdC926&amp;ust=1535400876746266" TargetMode="External"/><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hyperlink" Target="https://www.google.com/url?sa=i&amp;rct=j&amp;q=&amp;esrc=s&amp;source=images&amp;cd=&amp;cad=rja&amp;uact=8&amp;ved=2ahUKEwjx_pP9xIvdAhXH7YMKHc0UD-UQjRx6BAgBEAU&amp;url=https://www.cnn.com/2018/08/26/us/jacksonville-madden-shooting/index.html&amp;psig=AOvVaw2mdtj7xVIcUC6dnrDkWDUI&amp;ust=1535401080218501" TargetMode="External"/><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audio" Target="../media/audio42.wav"/><Relationship Id="rId5" Type="http://schemas.openxmlformats.org/officeDocument/2006/relationships/image" Target="../media/image17.pn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17.png"/><Relationship Id="rId5" Type="http://schemas.openxmlformats.org/officeDocument/2006/relationships/image" Target="../media/image92.jpe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audio" Target="../media/audio46.wav"/><Relationship Id="rId5" Type="http://schemas.openxmlformats.org/officeDocument/2006/relationships/image" Target="../media/image17.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7.wav"/><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5.wav"/></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6.wav"/></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7.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8.wav"/><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media/audio6.wav"/><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wmf"/><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2.wav"/><Relationship Id="rId5" Type="http://schemas.openxmlformats.org/officeDocument/2006/relationships/image" Target="../media/image17.png"/><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4.wav"/></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5.wav"/></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audio" Target="../media/audio67.wav"/></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8.wav"/></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audio" Target="../media/audio8.wav"/><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sz="4000" b="1" dirty="0" smtClean="0"/>
              <a:t>Marjory </a:t>
            </a:r>
            <a:r>
              <a:rPr lang="en-US" sz="4000" b="1" dirty="0" err="1" smtClean="0"/>
              <a:t>Stoneman</a:t>
            </a:r>
            <a:r>
              <a:rPr lang="en-US" sz="4000" b="1" dirty="0" smtClean="0"/>
              <a:t> Douglas High School  Parkland, FL – February 14, 2018</a:t>
            </a:r>
          </a:p>
        </p:txBody>
      </p:sp>
      <p:sp>
        <p:nvSpPr>
          <p:cNvPr id="248834" name="AutoShape 2" descr=" Police have responded to reports of an active shooter at a Florida high school"/>
          <p:cNvSpPr>
            <a:spLocks noChangeAspect="1" noChangeArrowheads="1"/>
          </p:cNvSpPr>
          <p:nvPr/>
        </p:nvSpPr>
        <p:spPr bwMode="auto">
          <a:xfrm>
            <a:off x="838200" y="228600"/>
            <a:ext cx="75438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6" name="AutoShape 4"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8" name="AutoShape 6"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40" name="AutoShape 8" descr=" A tweet apparently showing someone hiding under a desk during the shooting was posted to social media"/>
          <p:cNvSpPr>
            <a:spLocks noChangeAspect="1" noChangeArrowheads="1"/>
          </p:cNvSpPr>
          <p:nvPr/>
        </p:nvSpPr>
        <p:spPr bwMode="auto">
          <a:xfrm>
            <a:off x="155575" y="-3665538"/>
            <a:ext cx="6029325" cy="7648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0" name="Picture 2" descr="https://www.onlinethreatalerts.com/article/2018/2/14/shooting-at-marjory-stoneman-douglas-high-school-school-florida-usa/5.jpg"/>
          <p:cNvPicPr>
            <a:picLocks noChangeAspect="1" noChangeArrowheads="1"/>
          </p:cNvPicPr>
          <p:nvPr/>
        </p:nvPicPr>
        <p:blipFill>
          <a:blip r:embed="rId3" cstate="print"/>
          <a:srcRect l="4372" t="2658" r="3825" b="4314"/>
          <a:stretch>
            <a:fillRect/>
          </a:stretch>
        </p:blipFill>
        <p:spPr bwMode="auto">
          <a:xfrm>
            <a:off x="0" y="1676400"/>
            <a:ext cx="4800600" cy="2667000"/>
          </a:xfrm>
          <a:prstGeom prst="rect">
            <a:avLst/>
          </a:prstGeom>
          <a:noFill/>
        </p:spPr>
      </p:pic>
      <p:pic>
        <p:nvPicPr>
          <p:cNvPr id="9" name="Picture 8"/>
          <p:cNvPicPr/>
          <p:nvPr/>
        </p:nvPicPr>
        <p:blipFill>
          <a:blip r:embed="rId4" cstate="print"/>
          <a:srcRect/>
          <a:stretch>
            <a:fillRect/>
          </a:stretch>
        </p:blipFill>
        <p:spPr bwMode="auto">
          <a:xfrm>
            <a:off x="5242712" y="1371600"/>
            <a:ext cx="3901288" cy="4949027"/>
          </a:xfrm>
          <a:prstGeom prst="rect">
            <a:avLst/>
          </a:prstGeom>
          <a:noFill/>
          <a:ln w="9525">
            <a:noFill/>
            <a:miter lim="800000"/>
            <a:headEnd/>
            <a:tailEnd/>
          </a:ln>
          <a:effectLst/>
        </p:spPr>
      </p:pic>
      <p:pic>
        <p:nvPicPr>
          <p:cNvPr id="150532" name="Picture 4" descr="http://www.bostonherald.com/sites/default/files/styles/gallery/public/media/2018/02/14/021418parkland056.jpg?itok=YIhQ4eMt"/>
          <p:cNvPicPr>
            <a:picLocks noChangeAspect="1" noChangeArrowheads="1"/>
          </p:cNvPicPr>
          <p:nvPr/>
        </p:nvPicPr>
        <p:blipFill>
          <a:blip r:embed="rId5" cstate="print"/>
          <a:srcRect/>
          <a:stretch>
            <a:fillRect/>
          </a:stretch>
        </p:blipFill>
        <p:spPr bwMode="auto">
          <a:xfrm>
            <a:off x="5562600" y="4470400"/>
            <a:ext cx="3581400" cy="2387600"/>
          </a:xfrm>
          <a:prstGeom prst="rect">
            <a:avLst/>
          </a:prstGeom>
          <a:noFill/>
        </p:spPr>
      </p:pic>
      <p:pic>
        <p:nvPicPr>
          <p:cNvPr id="248843" name="Picture 11"/>
          <p:cNvPicPr>
            <a:picLocks noChangeAspect="1" noChangeArrowheads="1"/>
          </p:cNvPicPr>
          <p:nvPr/>
        </p:nvPicPr>
        <p:blipFill>
          <a:blip r:embed="rId6" cstate="print"/>
          <a:srcRect/>
          <a:stretch>
            <a:fillRect/>
          </a:stretch>
        </p:blipFill>
        <p:spPr bwMode="auto">
          <a:xfrm>
            <a:off x="2959395" y="3468178"/>
            <a:ext cx="3928533" cy="2209800"/>
          </a:xfrm>
          <a:prstGeom prst="rect">
            <a:avLst/>
          </a:prstGeom>
          <a:noFill/>
          <a:ln w="9525">
            <a:noFill/>
            <a:miter lim="800000"/>
            <a:headEnd/>
            <a:tailEnd/>
          </a:ln>
        </p:spPr>
      </p:pic>
      <p:pic>
        <p:nvPicPr>
          <p:cNvPr id="248845" name="Picture 13"/>
          <p:cNvPicPr>
            <a:picLocks noChangeAspect="1" noChangeArrowheads="1"/>
          </p:cNvPicPr>
          <p:nvPr/>
        </p:nvPicPr>
        <p:blipFill>
          <a:blip r:embed="rId7" cstate="print"/>
          <a:srcRect l="16949"/>
          <a:stretch>
            <a:fillRect/>
          </a:stretch>
        </p:blipFill>
        <p:spPr bwMode="auto">
          <a:xfrm>
            <a:off x="0" y="4329112"/>
            <a:ext cx="3733800" cy="2528888"/>
          </a:xfrm>
          <a:prstGeom prst="rect">
            <a:avLst/>
          </a:prstGeom>
          <a:noFill/>
          <a:ln w="9525">
            <a:noFill/>
            <a:miter lim="800000"/>
            <a:headEnd/>
            <a:tailEnd/>
          </a:ln>
        </p:spPr>
      </p:pic>
      <p:pic>
        <p:nvPicPr>
          <p:cNvPr id="72706"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8125" r="28698"/>
          <a:stretch/>
        </p:blipFill>
        <p:spPr bwMode="auto">
          <a:xfrm>
            <a:off x="3963969" y="5174474"/>
            <a:ext cx="1292262" cy="1683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P3734.WAV">
            <a:hlinkClick r:id="" action="ppaction://media"/>
          </p:cNvPr>
          <p:cNvPicPr>
            <a:picLocks noRot="1" noChangeAspect="1"/>
          </p:cNvPicPr>
          <p:nvPr>
            <a:wavAudioFile r:embed="rId1" name="~PP3734.WAV"/>
          </p:nvPr>
        </p:nvPicPr>
        <p:blipFill>
          <a:blip r:embed="rId9"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850137221"/>
      </p:ext>
    </p:extLst>
  </p:cSld>
  <p:clrMapOvr>
    <a:masterClrMapping/>
  </p:clrMapOvr>
  <p:transition advTm="1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t>Exercise Scope</a:t>
            </a:r>
          </a:p>
        </p:txBody>
      </p:sp>
      <p:sp>
        <p:nvSpPr>
          <p:cNvPr id="7171" name="Content Placeholder 2"/>
          <p:cNvSpPr>
            <a:spLocks noGrp="1"/>
          </p:cNvSpPr>
          <p:nvPr>
            <p:ph idx="1"/>
          </p:nvPr>
        </p:nvSpPr>
        <p:spPr/>
        <p:txBody>
          <a:bodyPr/>
          <a:lstStyle/>
          <a:p>
            <a:pPr>
              <a:buFont typeface="Wingdings" pitchFamily="2" charset="2"/>
              <a:buChar char="q"/>
            </a:pPr>
            <a:r>
              <a:rPr lang="en-US" altLang="en-US" sz="2800" b="1" dirty="0" smtClean="0"/>
              <a:t>Exercise type – </a:t>
            </a:r>
            <a:r>
              <a:rPr lang="en-US" altLang="en-US" sz="2800" b="1" dirty="0"/>
              <a:t>Full Scale and Functional </a:t>
            </a:r>
            <a:endParaRPr lang="en-US" altLang="en-US" sz="2800" b="1" dirty="0" smtClean="0"/>
          </a:p>
          <a:p>
            <a:pPr eaLnBrk="1" hangingPunct="1">
              <a:buFont typeface="Wingdings" pitchFamily="2" charset="2"/>
              <a:buChar char="q"/>
            </a:pPr>
            <a:r>
              <a:rPr lang="en-US" altLang="en-US" sz="2800" b="1" dirty="0" smtClean="0"/>
              <a:t>Participation level – State, County, and Local</a:t>
            </a:r>
          </a:p>
          <a:p>
            <a:pPr eaLnBrk="1" hangingPunct="1">
              <a:buFont typeface="Wingdings" pitchFamily="2" charset="2"/>
              <a:buChar char="q"/>
            </a:pPr>
            <a:r>
              <a:rPr lang="en-US" altLang="en-US" sz="2800" b="1" dirty="0" smtClean="0"/>
              <a:t>Exercise duration – Approximately three hours</a:t>
            </a:r>
          </a:p>
          <a:p>
            <a:pPr eaLnBrk="1" hangingPunct="1">
              <a:buFont typeface="Wingdings" pitchFamily="2" charset="2"/>
              <a:buChar char="q"/>
            </a:pPr>
            <a:r>
              <a:rPr lang="en-US" altLang="en-US" sz="2800" b="1" dirty="0" smtClean="0"/>
              <a:t>Exercise locations – </a:t>
            </a:r>
          </a:p>
          <a:p>
            <a:pPr lvl="1">
              <a:buFont typeface="Wingdings" pitchFamily="2" charset="2"/>
              <a:buChar char="q"/>
            </a:pPr>
            <a:r>
              <a:rPr lang="en-US" sz="2400" b="1" dirty="0" smtClean="0"/>
              <a:t>Miami Valley Hospital</a:t>
            </a:r>
          </a:p>
          <a:p>
            <a:pPr lvl="1">
              <a:buFont typeface="Wingdings" pitchFamily="2" charset="2"/>
              <a:buChar char="q"/>
            </a:pPr>
            <a:r>
              <a:rPr lang="en-US" altLang="en-US" sz="2400" b="1" dirty="0" smtClean="0"/>
              <a:t>Miami Valley Hospital South</a:t>
            </a:r>
          </a:p>
          <a:p>
            <a:pPr lvl="1">
              <a:buFont typeface="Wingdings" pitchFamily="2" charset="2"/>
              <a:buChar char="q"/>
            </a:pPr>
            <a:r>
              <a:rPr lang="en-US" altLang="en-US" sz="2400" b="1" dirty="0" smtClean="0"/>
              <a:t>Miami Valley Hospital North Health Center</a:t>
            </a:r>
          </a:p>
          <a:p>
            <a:pPr lvl="1">
              <a:buFont typeface="Wingdings" pitchFamily="2" charset="2"/>
              <a:buChar char="q"/>
            </a:pPr>
            <a:r>
              <a:rPr lang="en-US" altLang="en-US" sz="2400" b="1" dirty="0" smtClean="0"/>
              <a:t>Jamestown Emergency Center</a:t>
            </a:r>
          </a:p>
        </p:txBody>
      </p:sp>
      <p:pic>
        <p:nvPicPr>
          <p:cNvPr id="5" name="~PP1640.WAV">
            <a:hlinkClick r:id="" action="ppaction://media"/>
          </p:cNvPr>
          <p:cNvPicPr>
            <a:picLocks noRot="1" noChangeAspect="1"/>
          </p:cNvPicPr>
          <p:nvPr>
            <a:wavAudioFile r:embed="rId1" name="~PP1640.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8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4454"/>
            <a:ext cx="9225017" cy="6872454"/>
          </a:xfrm>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38600" y="3400425"/>
            <a:ext cx="3786187"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P2093.WAV">
            <a:hlinkClick r:id="" action="ppaction://media"/>
          </p:cNvPr>
          <p:cNvPicPr>
            <a:picLocks noRot="1" noChangeAspect="1"/>
          </p:cNvPicPr>
          <p:nvPr>
            <a:wavAudioFile r:embed="rId1" name="~PP20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034755723"/>
      </p:ext>
    </p:extLst>
  </p:cSld>
  <p:clrMapOvr>
    <a:masterClrMapping/>
  </p:clrMapOvr>
  <p:transition advTm="2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Important Concerns</a:t>
            </a:r>
            <a:endParaRPr lang="en-US" b="1" dirty="0"/>
          </a:p>
        </p:txBody>
      </p:sp>
      <p:sp>
        <p:nvSpPr>
          <p:cNvPr id="3" name="Content Placeholder 2"/>
          <p:cNvSpPr>
            <a:spLocks noGrp="1"/>
          </p:cNvSpPr>
          <p:nvPr>
            <p:ph idx="1"/>
          </p:nvPr>
        </p:nvSpPr>
        <p:spPr/>
        <p:txBody>
          <a:bodyPr>
            <a:normAutofit/>
          </a:bodyPr>
          <a:lstStyle/>
          <a:p>
            <a:r>
              <a:rPr lang="en-US" sz="2800" b="1" dirty="0" smtClean="0"/>
              <a:t>The exercise is as real as you make it</a:t>
            </a:r>
          </a:p>
          <a:p>
            <a:r>
              <a:rPr lang="en-US" sz="2800" b="1" dirty="0" smtClean="0"/>
              <a:t>Have a sense of urgency</a:t>
            </a:r>
          </a:p>
          <a:p>
            <a:r>
              <a:rPr lang="en-US" sz="2800" b="1" dirty="0" smtClean="0"/>
              <a:t>This is a large scale exercise</a:t>
            </a:r>
          </a:p>
          <a:p>
            <a:r>
              <a:rPr lang="en-US" sz="2800" b="1" dirty="0" smtClean="0"/>
              <a:t>Some items have to be simulated</a:t>
            </a:r>
          </a:p>
          <a:p>
            <a:r>
              <a:rPr lang="en-US" sz="2800" b="1" dirty="0" smtClean="0"/>
              <a:t>Use appropriate communications and redundant communications</a:t>
            </a:r>
          </a:p>
          <a:p>
            <a:r>
              <a:rPr lang="en-US" sz="2800" b="1" dirty="0" smtClean="0"/>
              <a:t>Actually call and use all players</a:t>
            </a:r>
          </a:p>
          <a:p>
            <a:pPr lvl="1"/>
            <a:r>
              <a:rPr lang="en-US" sz="2400" b="1" dirty="0" smtClean="0"/>
              <a:t>Response may vary</a:t>
            </a:r>
            <a:endParaRPr lang="en-US" sz="2400" b="1" dirty="0"/>
          </a:p>
        </p:txBody>
      </p:sp>
      <p:pic>
        <p:nvPicPr>
          <p:cNvPr id="5" name="~PP379.WAV">
            <a:hlinkClick r:id="" action="ppaction://media"/>
          </p:cNvPr>
          <p:cNvPicPr>
            <a:picLocks noRot="1" noChangeAspect="1"/>
          </p:cNvPicPr>
          <p:nvPr>
            <a:wavAudioFile r:embed="rId1" name="~PP37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90125015"/>
      </p:ext>
    </p:extLst>
  </p:cSld>
  <p:clrMapOvr>
    <a:masterClrMapping/>
  </p:clrMapOvr>
  <p:transition spd="slow" advTm="47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990600"/>
            <a:ext cx="8229600" cy="1143000"/>
          </a:xfrm>
        </p:spPr>
        <p:txBody>
          <a:bodyPr>
            <a:noAutofit/>
          </a:bodyPr>
          <a:lstStyle/>
          <a:p>
            <a:pPr algn="ctr" eaLnBrk="1" fontAlgn="auto" hangingPunct="1">
              <a:spcAft>
                <a:spcPts val="0"/>
              </a:spcAft>
              <a:defRPr/>
            </a:pPr>
            <a:r>
              <a:rPr sz="7200" b="1" dirty="0" smtClean="0">
                <a:solidFill>
                  <a:schemeClr val="tx2"/>
                </a:solidFill>
              </a:rPr>
              <a:t>Exercise </a:t>
            </a:r>
            <a:r>
              <a:rPr lang="en-US" sz="7200" b="1" dirty="0" smtClean="0">
                <a:solidFill>
                  <a:schemeClr val="tx2"/>
                </a:solidFill>
              </a:rPr>
              <a:t>Capabilities &amp;</a:t>
            </a:r>
            <a:r>
              <a:rPr sz="7200" b="1" dirty="0" smtClean="0">
                <a:solidFill>
                  <a:schemeClr val="tx2"/>
                </a:solidFill>
              </a:rPr>
              <a:t>Objectives</a:t>
            </a:r>
          </a:p>
        </p:txBody>
      </p:sp>
      <p:pic>
        <p:nvPicPr>
          <p:cNvPr id="12291" name="Picture 3"/>
          <p:cNvPicPr>
            <a:picLocks noChangeAspect="1" noChangeArrowheads="1"/>
          </p:cNvPicPr>
          <p:nvPr/>
        </p:nvPicPr>
        <p:blipFill>
          <a:blip r:embed="rId3" cstate="print"/>
          <a:srcRect/>
          <a:stretch>
            <a:fillRect/>
          </a:stretch>
        </p:blipFill>
        <p:spPr bwMode="auto">
          <a:xfrm>
            <a:off x="1905000" y="3124200"/>
            <a:ext cx="5308600" cy="3479800"/>
          </a:xfrm>
          <a:prstGeom prst="rect">
            <a:avLst/>
          </a:prstGeom>
          <a:noFill/>
          <a:ln w="9525">
            <a:noFill/>
            <a:miter lim="800000"/>
            <a:headEnd/>
            <a:tailEnd/>
          </a:ln>
        </p:spPr>
      </p:pic>
      <p:pic>
        <p:nvPicPr>
          <p:cNvPr id="5" name="~PP2158.WAV">
            <a:hlinkClick r:id="" action="ppaction://media"/>
          </p:cNvPr>
          <p:cNvPicPr>
            <a:picLocks noRot="1" noChangeAspect="1"/>
          </p:cNvPicPr>
          <p:nvPr>
            <a:wavAudioFile r:embed="rId1" name="~PP2158.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264161351"/>
              </p:ext>
            </p:extLst>
          </p:nvPr>
        </p:nvGraphicFramePr>
        <p:xfrm>
          <a:off x="1" y="1060115"/>
          <a:ext cx="9144000" cy="5797884"/>
        </p:xfrm>
        <a:graphic>
          <a:graphicData uri="http://schemas.openxmlformats.org/drawingml/2006/table">
            <a:tbl>
              <a:tblPr firstRow="1" firstCol="1" lastRow="1" lastCol="1" bandRow="1" bandCol="1"/>
              <a:tblGrid>
                <a:gridCol w="5181599"/>
                <a:gridCol w="1828800"/>
                <a:gridCol w="2133601"/>
              </a:tblGrid>
              <a:tr h="294505">
                <a:tc>
                  <a:txBody>
                    <a:bodyPr/>
                    <a:lstStyle/>
                    <a:p>
                      <a:pPr marL="0" marR="0" algn="ctr">
                        <a:lnSpc>
                          <a:spcPct val="115000"/>
                        </a:lnSpc>
                        <a:spcBef>
                          <a:spcPts val="200"/>
                        </a:spcBef>
                        <a:spcAft>
                          <a:spcPts val="200"/>
                        </a:spcAft>
                      </a:pPr>
                      <a:r>
                        <a:rPr lang="en-US" sz="1200" dirty="0" smtClean="0">
                          <a:effectLst/>
                        </a:rPr>
                        <a:t>Objective</a:t>
                      </a:r>
                      <a:endParaRPr lang="en-US" sz="1400" dirty="0">
                        <a:effectLst/>
                        <a:latin typeface="Times New Roman"/>
                        <a:ea typeface="Times New Roman"/>
                      </a:endParaRPr>
                    </a:p>
                  </a:txBody>
                  <a:tcPr marL="38973" marR="38973" marT="0" marB="0">
                    <a:solidFill>
                      <a:schemeClr val="bg2"/>
                    </a:solidFill>
                  </a:tcPr>
                </a:tc>
                <a:tc>
                  <a:txBody>
                    <a:bodyPr/>
                    <a:lstStyle/>
                    <a:p>
                      <a:pPr marL="0" marR="0" algn="ctr">
                        <a:lnSpc>
                          <a:spcPct val="115000"/>
                        </a:lnSpc>
                        <a:spcBef>
                          <a:spcPts val="200"/>
                        </a:spcBef>
                        <a:spcAft>
                          <a:spcPts val="200"/>
                        </a:spcAft>
                      </a:pPr>
                      <a:r>
                        <a:rPr lang="en-US" sz="1200" dirty="0">
                          <a:effectLst/>
                        </a:rPr>
                        <a:t>HPP Capabilities Addressed</a:t>
                      </a:r>
                      <a:endParaRPr lang="en-US" sz="1400" dirty="0">
                        <a:effectLst/>
                        <a:latin typeface="Times New Roman"/>
                        <a:ea typeface="Times New Roman"/>
                      </a:endParaRPr>
                    </a:p>
                  </a:txBody>
                  <a:tcPr marL="38973" marR="38973" marT="0" marB="0">
                    <a:solidFill>
                      <a:schemeClr val="bg2"/>
                    </a:solidFill>
                  </a:tcPr>
                </a:tc>
                <a:tc>
                  <a:txBody>
                    <a:bodyPr/>
                    <a:lstStyle/>
                    <a:p>
                      <a:pPr marL="0" marR="0" algn="ctr">
                        <a:lnSpc>
                          <a:spcPct val="115000"/>
                        </a:lnSpc>
                        <a:spcBef>
                          <a:spcPts val="200"/>
                        </a:spcBef>
                        <a:spcAft>
                          <a:spcPts val="200"/>
                        </a:spcAft>
                      </a:pPr>
                      <a:r>
                        <a:rPr lang="en-US" sz="1200" dirty="0">
                          <a:effectLst/>
                        </a:rPr>
                        <a:t>Target Capabilities</a:t>
                      </a:r>
                      <a:endParaRPr lang="en-US" sz="1400" dirty="0">
                        <a:effectLst/>
                        <a:latin typeface="Times New Roman"/>
                        <a:ea typeface="Times New Roman"/>
                      </a:endParaRPr>
                    </a:p>
                  </a:txBody>
                  <a:tcPr marL="38973" marR="38973" marT="0" marB="0">
                    <a:solidFill>
                      <a:schemeClr val="bg2"/>
                    </a:solidFill>
                  </a:tcPr>
                </a:tc>
              </a:tr>
              <a:tr h="1528976">
                <a:tc>
                  <a:txBody>
                    <a:bodyPr/>
                    <a:lstStyle/>
                    <a:p>
                      <a:pPr marL="0" marR="0">
                        <a:lnSpc>
                          <a:spcPct val="115000"/>
                        </a:lnSpc>
                        <a:spcBef>
                          <a:spcPts val="200"/>
                        </a:spcBef>
                        <a:spcAft>
                          <a:spcPts val="200"/>
                        </a:spcAft>
                      </a:pPr>
                      <a:r>
                        <a:rPr lang="en-US" sz="1000" b="1" dirty="0" smtClean="0">
                          <a:effectLst/>
                        </a:rPr>
                        <a:t>Assess plans and capabilities governing on-scene command, the Hospital Command Center (HCC), and Unified Command (UC). Determine capabilities to coordinate and integrate diverse response resources, establish adequate medical surge, and effectively track patients. Assess the ability to establish and maintain both internal and multiagency communications in response to an active shooter, terrorist, or other major mass casualty incident (MCI). Identify critical issues and potential solutions.</a:t>
                      </a:r>
                      <a:endParaRPr lang="en-US" sz="105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Foundation for Health Care and Medical Readiness</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Planning</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Communications</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Community Preparedness and Participation</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On-Site Incident Management</a:t>
                      </a:r>
                    </a:p>
                  </a:txBody>
                  <a:tcPr marL="38973" marR="38973" marT="0" marB="0">
                    <a:solidFill>
                      <a:schemeClr val="bg1"/>
                    </a:solidFill>
                  </a:tcPr>
                </a:tc>
              </a:tr>
              <a:tr h="1901351">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 the activation and utilization of plans and coordination through effective communication: on scene, from scene to hospital, within the hospital, and with other personnel, hospitals, and agencies. Examine the ability of the staff to activate and monitor all hospital response systems. Assess the ability of the hospital to effectively triage, and coordinate appropriate medical and surgical care. Determine the ability of the hospital to mobilize resources and staff to any necessary location. Utilize tools that allow for effective patient tracking. Assess management of patient lab/imaging results. Ensure effective security measures are taken within the hospital. Determine that potential evidence of the incident would be preserved for law enforcement.  Identify critical issues and potential solutions to those issues.</a:t>
                      </a:r>
                      <a:endParaRPr lang="en-US" sz="5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Health Care and Medical Response Coordination</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Communications</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Responder Safety and Health</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Triage and Pre-Hospital Treatment</a:t>
                      </a:r>
                    </a:p>
                  </a:txBody>
                  <a:tcPr marL="38973" marR="38973" marT="0" marB="0">
                    <a:solidFill>
                      <a:schemeClr val="bg1"/>
                    </a:solidFill>
                  </a:tcPr>
                </a:tc>
              </a:tr>
              <a:tr h="1352261">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Assess logistics, emergency procurement, and distribution of critical resources, and the impacts of delays. Examine procedures to assist patients after discharge and policies regarding communication with families. Determine the ability to manage deceased victims. Determine shortcomings in local medical and surgical capabilities to treat casualties resulting from a terrorist incident. Assess the capability of a Health Record to effectively track patients. Identify critical issues and potential solutions.</a:t>
                      </a:r>
                      <a:endParaRPr lang="en-US" sz="5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Continuity and Health Care Service Delivery</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Responder Safety and Health</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Emergency Public Safety and Security</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Medical Surge</a:t>
                      </a:r>
                    </a:p>
                  </a:txBody>
                  <a:tcPr marL="38973" marR="38973" marT="0" marB="0">
                    <a:solidFill>
                      <a:schemeClr val="bg1"/>
                    </a:solidFill>
                  </a:tcPr>
                </a:tc>
              </a:tr>
              <a:tr h="584866">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Assess the ability to implement surge plans. Assess strategies used to enhance capacity in a stressed environment. Assess allocation of resources for expectant patients. Identify critical issues and potential solutions to those issues.</a:t>
                      </a:r>
                      <a:endParaRPr lang="en-US" sz="10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Medical Surge</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Planning</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Medical Surge</a:t>
                      </a:r>
                    </a:p>
                  </a:txBody>
                  <a:tcPr marL="38973" marR="38973" marT="0" marB="0">
                    <a:solidFill>
                      <a:schemeClr val="bg1"/>
                    </a:solidFill>
                  </a:tcPr>
                </a:tc>
              </a:tr>
              <a:tr h="135925">
                <a:tc gridSpan="3">
                  <a:txBody>
                    <a:bodyPr/>
                    <a:lstStyle/>
                    <a:p>
                      <a:pPr marL="0" marR="0" algn="ctr">
                        <a:lnSpc>
                          <a:spcPct val="115000"/>
                        </a:lnSpc>
                        <a:spcBef>
                          <a:spcPts val="0"/>
                        </a:spcBef>
                        <a:spcAft>
                          <a:spcPts val="1200"/>
                        </a:spcAft>
                      </a:pPr>
                      <a:r>
                        <a:rPr lang="en-US" sz="600" dirty="0">
                          <a:effectLst/>
                        </a:rPr>
                        <a:t>Table 1. Exercise Objectives and Associated Core Capabilities</a:t>
                      </a:r>
                      <a:endParaRPr lang="en-US" sz="700" dirty="0">
                        <a:effectLst/>
                        <a:latin typeface="Times New Roman"/>
                        <a:ea typeface="Times New Roman"/>
                      </a:endParaRPr>
                    </a:p>
                  </a:txBody>
                  <a:tcPr marL="38973" marR="38973" marT="0" marB="0" anchor="ctr"/>
                </a:tc>
                <a:tc hMerge="1">
                  <a:txBody>
                    <a:bodyPr/>
                    <a:lstStyle/>
                    <a:p>
                      <a:endParaRPr lang="en-US"/>
                    </a:p>
                  </a:txBody>
                  <a:tcPr/>
                </a:tc>
                <a:tc hMerge="1">
                  <a:txBody>
                    <a:bodyPr/>
                    <a:lstStyle/>
                    <a:p>
                      <a:endParaRPr lang="en-US"/>
                    </a:p>
                  </a:txBody>
                  <a:tcPr/>
                </a:tc>
              </a:tr>
            </a:tbl>
          </a:graphicData>
        </a:graphic>
      </p:graphicFrame>
      <p:sp>
        <p:nvSpPr>
          <p:cNvPr id="2" name="Title 1"/>
          <p:cNvSpPr>
            <a:spLocks noGrp="1"/>
          </p:cNvSpPr>
          <p:nvPr>
            <p:ph type="title"/>
          </p:nvPr>
        </p:nvSpPr>
        <p:spPr>
          <a:xfrm>
            <a:off x="990600" y="0"/>
            <a:ext cx="8153400" cy="1143000"/>
          </a:xfrm>
        </p:spPr>
        <p:txBody>
          <a:bodyPr>
            <a:normAutofit/>
          </a:bodyPr>
          <a:lstStyle/>
          <a:p>
            <a:pPr algn="ctr"/>
            <a:r>
              <a:rPr lang="en-US" b="1" dirty="0" smtClean="0"/>
              <a:t>Capabilities and Objectives </a:t>
            </a:r>
            <a:endParaRPr lang="en-US" b="1" dirty="0"/>
          </a:p>
        </p:txBody>
      </p:sp>
      <p:pic>
        <p:nvPicPr>
          <p:cNvPr id="6" name="~PP313.WAV">
            <a:hlinkClick r:id="" action="ppaction://media"/>
          </p:cNvPr>
          <p:cNvPicPr>
            <a:picLocks noRot="1" noChangeAspect="1"/>
          </p:cNvPicPr>
          <p:nvPr>
            <a:wavAudioFile r:embed="rId1" name="~PP313.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12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066800"/>
            <a:ext cx="7498080" cy="1143000"/>
          </a:xfrm>
        </p:spPr>
        <p:txBody>
          <a:bodyPr>
            <a:noAutofit/>
          </a:bodyPr>
          <a:lstStyle/>
          <a:p>
            <a:pPr algn="ctr"/>
            <a:r>
              <a:rPr lang="en-US" sz="7200" b="1" dirty="0"/>
              <a:t>Exercise</a:t>
            </a:r>
            <a:br>
              <a:rPr lang="en-US" sz="7200" b="1" dirty="0"/>
            </a:br>
            <a:r>
              <a:rPr lang="en-US" sz="7200" b="1" dirty="0" smtClean="0"/>
              <a:t>Parameters</a:t>
            </a:r>
            <a:endParaRPr lang="en-US" sz="7200" b="1" dirty="0"/>
          </a:p>
        </p:txBody>
      </p:sp>
      <p:pic>
        <p:nvPicPr>
          <p:cNvPr id="4" name="~PP1046.WAV">
            <a:hlinkClick r:id="" action="ppaction://media"/>
          </p:cNvPr>
          <p:cNvPicPr>
            <a:picLocks noRot="1" noChangeAspect="1"/>
          </p:cNvPicPr>
          <p:nvPr>
            <a:wavAudioFile r:embed="rId1" name="~PP104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553740710"/>
      </p:ext>
    </p:extLst>
  </p:cSld>
  <p:clrMapOvr>
    <a:masterClrMapping/>
  </p:clrMapOvr>
  <p:transition spd="slow" advTm="4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normAutofit fontScale="90000"/>
          </a:bodyPr>
          <a:lstStyle/>
          <a:p>
            <a:pPr algn="ctr"/>
            <a:r>
              <a:rPr lang="en-US" sz="4000" b="1" u="sng" dirty="0" smtClean="0"/>
              <a:t>THIS IS AN EXERCISE MESSAGE</a:t>
            </a:r>
            <a:r>
              <a:rPr lang="en-US" sz="4000" b="1" dirty="0" smtClean="0"/>
              <a:t>:</a:t>
            </a:r>
            <a:r>
              <a:rPr lang="en-US" b="1" dirty="0" smtClean="0"/>
              <a:t>  </a:t>
            </a:r>
            <a:r>
              <a:rPr lang="en-US" sz="4000" b="1" dirty="0" smtClean="0"/>
              <a:t>Simulated Joint Intelligence Bulletin</a:t>
            </a:r>
            <a:endParaRPr lang="en-US" b="1" dirty="0"/>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0" y="1447800"/>
            <a:ext cx="3883937" cy="502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27899" y="1447800"/>
            <a:ext cx="3968451" cy="502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P3626.WAV">
            <a:hlinkClick r:id="" action="ppaction://media"/>
          </p:cNvPr>
          <p:cNvPicPr>
            <a:picLocks noRot="1" noChangeAspect="1"/>
          </p:cNvPicPr>
          <p:nvPr>
            <a:wavAudioFile r:embed="rId1" name="~PP362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27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Exercise Parameters </a:t>
            </a:r>
          </a:p>
        </p:txBody>
      </p:sp>
      <p:sp>
        <p:nvSpPr>
          <p:cNvPr id="3" name="Content Placeholder 2"/>
          <p:cNvSpPr>
            <a:spLocks noGrp="1"/>
          </p:cNvSpPr>
          <p:nvPr>
            <p:ph idx="1"/>
          </p:nvPr>
        </p:nvSpPr>
        <p:spPr/>
        <p:txBody>
          <a:bodyPr>
            <a:normAutofit/>
          </a:bodyPr>
          <a:lstStyle/>
          <a:p>
            <a:r>
              <a:rPr lang="en-US" b="1" dirty="0" smtClean="0"/>
              <a:t>Lead-in scenario provided on </a:t>
            </a:r>
            <a:r>
              <a:rPr lang="en-US" b="1" dirty="0" smtClean="0">
                <a:solidFill>
                  <a:srgbClr val="FF0000"/>
                </a:solidFill>
              </a:rPr>
              <a:t>Tuesday, September 25</a:t>
            </a:r>
            <a:r>
              <a:rPr lang="en-US" b="1" baseline="30000" dirty="0" smtClean="0">
                <a:solidFill>
                  <a:srgbClr val="FF0000"/>
                </a:solidFill>
              </a:rPr>
              <a:t>th</a:t>
            </a:r>
            <a:r>
              <a:rPr lang="en-US" b="1" dirty="0" smtClean="0">
                <a:solidFill>
                  <a:srgbClr val="FF0000"/>
                </a:solidFill>
              </a:rPr>
              <a:t> </a:t>
            </a:r>
            <a:r>
              <a:rPr lang="en-US" b="1" dirty="0" smtClean="0"/>
              <a:t>via e-mail</a:t>
            </a:r>
            <a:endParaRPr lang="en-US" b="1" dirty="0"/>
          </a:p>
          <a:p>
            <a:r>
              <a:rPr lang="en-US" b="1" dirty="0"/>
              <a:t>Multiple organizations participating</a:t>
            </a:r>
          </a:p>
          <a:p>
            <a:r>
              <a:rPr lang="en-US" b="1" dirty="0" smtClean="0"/>
              <a:t>Exercise date is Thursday, September 27th</a:t>
            </a:r>
          </a:p>
          <a:p>
            <a:r>
              <a:rPr lang="en-US" b="1" dirty="0" smtClean="0"/>
              <a:t>Exercise </a:t>
            </a:r>
            <a:r>
              <a:rPr lang="en-US" b="1" dirty="0"/>
              <a:t>will run from </a:t>
            </a:r>
            <a:r>
              <a:rPr lang="en-US" b="1" u="sng" dirty="0" smtClean="0"/>
              <a:t>approximately</a:t>
            </a:r>
            <a:r>
              <a:rPr lang="en-US" b="1" dirty="0" smtClean="0"/>
              <a:t> </a:t>
            </a:r>
            <a:r>
              <a:rPr lang="en-US" b="1" dirty="0" smtClean="0">
                <a:solidFill>
                  <a:srgbClr val="FF0000"/>
                </a:solidFill>
              </a:rPr>
              <a:t>2:00 PM – 5:00 PM</a:t>
            </a:r>
          </a:p>
          <a:p>
            <a:r>
              <a:rPr lang="en-US" b="1" dirty="0" smtClean="0"/>
              <a:t>Half-hour Hot Wash following</a:t>
            </a:r>
            <a:endParaRPr lang="en-US" b="1" dirty="0"/>
          </a:p>
        </p:txBody>
      </p:sp>
      <p:pic>
        <p:nvPicPr>
          <p:cNvPr id="5" name="~PP1619.WAV">
            <a:hlinkClick r:id="" action="ppaction://media"/>
          </p:cNvPr>
          <p:cNvPicPr>
            <a:picLocks noRot="1" noChangeAspect="1"/>
          </p:cNvPicPr>
          <p:nvPr>
            <a:wavAudioFile r:embed="rId1" name="~PP161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626218024"/>
      </p:ext>
    </p:extLst>
  </p:cSld>
  <p:clrMapOvr>
    <a:masterClrMapping/>
  </p:clrMapOvr>
  <p:transition spd="slow" advTm="38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Exercise Parameters (continued)</a:t>
            </a:r>
            <a:endParaRPr lang="en-US" b="1" dirty="0"/>
          </a:p>
        </p:txBody>
      </p:sp>
      <p:sp>
        <p:nvSpPr>
          <p:cNvPr id="3" name="Content Placeholder 2"/>
          <p:cNvSpPr>
            <a:spLocks noGrp="1"/>
          </p:cNvSpPr>
          <p:nvPr>
            <p:ph idx="1"/>
          </p:nvPr>
        </p:nvSpPr>
        <p:spPr>
          <a:xfrm>
            <a:off x="1435608" y="1447800"/>
            <a:ext cx="7403592" cy="4800600"/>
          </a:xfrm>
        </p:spPr>
        <p:txBody>
          <a:bodyPr/>
          <a:lstStyle/>
          <a:p>
            <a:r>
              <a:rPr lang="en-US" sz="2800" b="1" dirty="0" smtClean="0"/>
              <a:t>Participants should be on location 30 minutes prior to start of exercise</a:t>
            </a:r>
            <a:endParaRPr lang="en-US" sz="2800" b="1" dirty="0"/>
          </a:p>
          <a:p>
            <a:r>
              <a:rPr lang="en-US" sz="2800" b="1" dirty="0" smtClean="0"/>
              <a:t>Each ED will </a:t>
            </a:r>
            <a:r>
              <a:rPr lang="en-US" sz="2800" b="1" dirty="0"/>
              <a:t>receive </a:t>
            </a:r>
            <a:r>
              <a:rPr lang="en-US" sz="2800" b="1" dirty="0" smtClean="0"/>
              <a:t>multiple patients</a:t>
            </a:r>
            <a:endParaRPr lang="en-US" sz="2800" b="1" dirty="0"/>
          </a:p>
          <a:p>
            <a:r>
              <a:rPr lang="en-US" sz="2800" b="1" dirty="0" smtClean="0"/>
              <a:t>EMS will use Drill Triage Tags provided for exercise</a:t>
            </a:r>
          </a:p>
          <a:p>
            <a:r>
              <a:rPr lang="en-US" sz="2800" b="1" dirty="0" smtClean="0"/>
              <a:t>Hospital will track </a:t>
            </a:r>
            <a:r>
              <a:rPr lang="en-US" sz="2800" b="1" dirty="0"/>
              <a:t>patients </a:t>
            </a:r>
            <a:r>
              <a:rPr lang="en-US" sz="2800" b="1" dirty="0" smtClean="0"/>
              <a:t>with </a:t>
            </a:r>
            <a:r>
              <a:rPr lang="en-US" sz="2800" b="1" dirty="0" err="1" smtClean="0"/>
              <a:t>OHTrac</a:t>
            </a:r>
            <a:endParaRPr lang="en-US" sz="2800" b="1" dirty="0" smtClean="0"/>
          </a:p>
          <a:p>
            <a:pPr lvl="1"/>
            <a:r>
              <a:rPr lang="en-US" sz="2400" b="1" dirty="0" smtClean="0"/>
              <a:t>Need to create </a:t>
            </a:r>
            <a:r>
              <a:rPr lang="en-US" sz="2400" b="1" dirty="0" err="1" smtClean="0"/>
              <a:t>OHTrac</a:t>
            </a:r>
            <a:r>
              <a:rPr lang="en-US" sz="2400" b="1" dirty="0" smtClean="0"/>
              <a:t> incident</a:t>
            </a:r>
          </a:p>
          <a:p>
            <a:pPr lvl="1"/>
            <a:r>
              <a:rPr lang="en-US" sz="2400" b="1" dirty="0" smtClean="0"/>
              <a:t>Update GDAHA </a:t>
            </a:r>
            <a:r>
              <a:rPr lang="en-US" sz="2400" b="1" dirty="0" err="1" smtClean="0"/>
              <a:t>Surgenet</a:t>
            </a:r>
            <a:r>
              <a:rPr lang="en-US" sz="2400" b="1" dirty="0" smtClean="0"/>
              <a:t> MCI Page</a:t>
            </a:r>
            <a:endParaRPr lang="en-US" sz="2400" b="1" dirty="0"/>
          </a:p>
          <a:p>
            <a:endParaRPr lang="en-US" dirty="0"/>
          </a:p>
        </p:txBody>
      </p:sp>
      <p:pic>
        <p:nvPicPr>
          <p:cNvPr id="6" name="~PP1833.WAV">
            <a:hlinkClick r:id="" action="ppaction://media"/>
          </p:cNvPr>
          <p:cNvPicPr>
            <a:picLocks noRot="1" noChangeAspect="1"/>
          </p:cNvPicPr>
          <p:nvPr>
            <a:wavAudioFile r:embed="rId1" name="~PP183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44690977"/>
      </p:ext>
    </p:extLst>
  </p:cSld>
  <p:clrMapOvr>
    <a:masterClrMapping/>
  </p:clrMapOvr>
  <p:transition spd="slow" advTm="36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990600"/>
            <a:ext cx="8229600" cy="1143000"/>
          </a:xfrm>
        </p:spPr>
        <p:txBody>
          <a:bodyPr>
            <a:normAutofit fontScale="90000"/>
          </a:bodyPr>
          <a:lstStyle/>
          <a:p>
            <a:pPr algn="ctr" eaLnBrk="1" fontAlgn="auto" hangingPunct="1">
              <a:spcAft>
                <a:spcPts val="0"/>
              </a:spcAft>
              <a:defRPr/>
            </a:pPr>
            <a:r>
              <a:rPr sz="9600" b="1" dirty="0" smtClean="0">
                <a:solidFill>
                  <a:schemeClr val="tx2"/>
                </a:solidFill>
              </a:rPr>
              <a:t>Player Rules of Conduct</a:t>
            </a:r>
          </a:p>
        </p:txBody>
      </p:sp>
      <p:pic>
        <p:nvPicPr>
          <p:cNvPr id="4" name="~PP3112.WAV">
            <a:hlinkClick r:id="" action="ppaction://media"/>
          </p:cNvPr>
          <p:cNvPicPr>
            <a:picLocks noRot="1" noChangeAspect="1"/>
          </p:cNvPicPr>
          <p:nvPr>
            <a:wavAudioFile r:embed="rId1" name="~PP311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1658" r="21534"/>
          <a:stretch/>
        </p:blipFill>
        <p:spPr bwMode="auto">
          <a:xfrm>
            <a:off x="1143000" y="2514600"/>
            <a:ext cx="1489984" cy="1748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33800" y="228600"/>
            <a:ext cx="5410200" cy="3604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12903"/>
          <a:stretch/>
        </p:blipFill>
        <p:spPr bwMode="auto">
          <a:xfrm>
            <a:off x="5029200" y="3831431"/>
            <a:ext cx="4114800" cy="30265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4191000"/>
            <a:ext cx="4737122" cy="2667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152400" y="228600"/>
            <a:ext cx="3505200" cy="2286000"/>
          </a:xfrm>
        </p:spPr>
        <p:txBody>
          <a:bodyPr>
            <a:noAutofit/>
          </a:bodyPr>
          <a:lstStyle/>
          <a:p>
            <a:r>
              <a:rPr lang="en-US" sz="4000" b="1" dirty="0" smtClean="0"/>
              <a:t>Santa Fe </a:t>
            </a:r>
            <a:br>
              <a:rPr lang="en-US" sz="4000" b="1" dirty="0" smtClean="0"/>
            </a:br>
            <a:r>
              <a:rPr lang="en-US" sz="4000" b="1" dirty="0" smtClean="0"/>
              <a:t>High School </a:t>
            </a:r>
            <a:br>
              <a:rPr lang="en-US" sz="4000" b="1" dirty="0" smtClean="0"/>
            </a:br>
            <a:r>
              <a:rPr lang="en-US" sz="4000" b="1" dirty="0" smtClean="0"/>
              <a:t>Santa Fe, TX</a:t>
            </a:r>
            <a:br>
              <a:rPr lang="en-US" sz="4000" b="1" dirty="0" smtClean="0"/>
            </a:br>
            <a:r>
              <a:rPr lang="en-US" sz="4000" b="1" dirty="0" smtClean="0"/>
              <a:t>May 18, 2018</a:t>
            </a:r>
          </a:p>
        </p:txBody>
      </p:sp>
      <p:pic>
        <p:nvPicPr>
          <p:cNvPr id="7" name="~PP1183.WAV">
            <a:hlinkClick r:id="" action="ppaction://media"/>
          </p:cNvPr>
          <p:cNvPicPr>
            <a:picLocks noRot="1" noChangeAspect="1"/>
          </p:cNvPicPr>
          <p:nvPr>
            <a:wavAudioFile r:embed="rId1" name="~PP1183.WAV"/>
          </p:nvPr>
        </p:nvPicPr>
        <p:blipFill>
          <a:blip r:embed="rId8"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136965289"/>
      </p:ext>
    </p:extLst>
  </p:cSld>
  <p:clrMapOvr>
    <a:masterClrMapping/>
  </p:clrMapOvr>
  <p:transition advTm="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SAFETY!</a:t>
            </a:r>
            <a:endParaRPr lang="en-US" b="1" dirty="0"/>
          </a:p>
        </p:txBody>
      </p:sp>
      <p:sp>
        <p:nvSpPr>
          <p:cNvPr id="3" name="Content Placeholder 2"/>
          <p:cNvSpPr>
            <a:spLocks noGrp="1"/>
          </p:cNvSpPr>
          <p:nvPr>
            <p:ph idx="1"/>
          </p:nvPr>
        </p:nvSpPr>
        <p:spPr>
          <a:xfrm>
            <a:off x="990600" y="1447800"/>
            <a:ext cx="7943088" cy="5105400"/>
          </a:xfrm>
        </p:spPr>
        <p:txBody>
          <a:bodyPr>
            <a:normAutofit fontScale="77500" lnSpcReduction="20000"/>
          </a:bodyPr>
          <a:lstStyle/>
          <a:p>
            <a:r>
              <a:rPr lang="en-US" sz="3800" b="1" dirty="0" smtClean="0"/>
              <a:t>Most important concern</a:t>
            </a:r>
          </a:p>
          <a:p>
            <a:r>
              <a:rPr lang="en-US" sz="3800" b="1" dirty="0" smtClean="0"/>
              <a:t>Safety Officer will conduct weapons check</a:t>
            </a:r>
          </a:p>
          <a:p>
            <a:r>
              <a:rPr lang="en-US" sz="3800" b="1" dirty="0" smtClean="0"/>
              <a:t>Other than specific training weapons no weapons of any kind are allowed in Miami Valley Hospital exercise area</a:t>
            </a:r>
          </a:p>
          <a:p>
            <a:pPr lvl="1"/>
            <a:r>
              <a:rPr lang="en-US" sz="3400" b="1" dirty="0" smtClean="0"/>
              <a:t>Includes firearms, ammunition, impact weapons, chemical spray, knives, and electrical weapons (Tasers)</a:t>
            </a:r>
          </a:p>
          <a:p>
            <a:r>
              <a:rPr lang="en-US" sz="3800" b="1" dirty="0" smtClean="0"/>
              <a:t>Approved training weapons may include </a:t>
            </a:r>
            <a:r>
              <a:rPr lang="en-US" sz="3800" b="1" dirty="0" err="1" smtClean="0"/>
              <a:t>Simunition</a:t>
            </a:r>
            <a:r>
              <a:rPr lang="en-US" sz="3800" b="1" dirty="0" smtClean="0"/>
              <a:t> firearms or inert blue guns</a:t>
            </a:r>
          </a:p>
          <a:p>
            <a:r>
              <a:rPr lang="en-US" sz="3800" b="1" dirty="0" smtClean="0"/>
              <a:t>Every participant in Testing Center exercise area will be searched for unauthorized weapons</a:t>
            </a:r>
          </a:p>
          <a:p>
            <a:endParaRPr lang="en-US" dirty="0">
              <a:solidFill>
                <a:schemeClr val="tx2"/>
              </a:solidFill>
            </a:endParaRPr>
          </a:p>
        </p:txBody>
      </p:sp>
      <p:pic>
        <p:nvPicPr>
          <p:cNvPr id="6" name="~PP3973.WAV">
            <a:hlinkClick r:id="" action="ppaction://media"/>
          </p:cNvPr>
          <p:cNvPicPr>
            <a:picLocks noRot="1" noChangeAspect="1"/>
          </p:cNvPicPr>
          <p:nvPr>
            <a:wavAudioFile r:embed="rId1" name="~PP3973.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42975" y="4572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3" name="Content Placeholder 2"/>
          <p:cNvSpPr>
            <a:spLocks noGrp="1"/>
          </p:cNvSpPr>
          <p:nvPr>
            <p:ph idx="1"/>
          </p:nvPr>
        </p:nvSpPr>
        <p:spPr>
          <a:xfrm>
            <a:off x="990600" y="1524000"/>
            <a:ext cx="8153400" cy="5334000"/>
          </a:xfrm>
        </p:spPr>
        <p:txBody>
          <a:bodyPr>
            <a:normAutofit lnSpcReduction="10000"/>
          </a:bodyPr>
          <a:lstStyle/>
          <a:p>
            <a:pPr marL="457200" indent="-457200" eaLnBrk="1" fontAlgn="auto" hangingPunct="1">
              <a:spcAft>
                <a:spcPts val="0"/>
              </a:spcAft>
              <a:buFont typeface="Arial" panose="020B0604020202020204" pitchFamily="34" charset="0"/>
              <a:buChar char="•"/>
              <a:defRPr/>
            </a:pPr>
            <a:r>
              <a:rPr lang="en-US" sz="2400" b="1" dirty="0" smtClean="0"/>
              <a:t>The exercise will be conducted in a no-fault learning environment wherein systems and processes, not individuals, will be evaluated</a:t>
            </a:r>
          </a:p>
          <a:p>
            <a:pPr marL="457200" indent="-457200" eaLnBrk="1" fontAlgn="auto" hangingPunct="1">
              <a:spcAft>
                <a:spcPts val="0"/>
              </a:spcAft>
              <a:buFont typeface="Arial" panose="020B0604020202020204" pitchFamily="34" charset="0"/>
              <a:buChar char="•"/>
              <a:defRPr/>
            </a:pPr>
            <a:r>
              <a:rPr lang="en-US" sz="2400" b="1" dirty="0" smtClean="0"/>
              <a:t>The exercise scenario is plausible, and events occur as they are presented</a:t>
            </a:r>
          </a:p>
          <a:p>
            <a:pPr marL="457200" lvl="0" indent="-457200">
              <a:buFont typeface="Arial" panose="020B0604020202020204" pitchFamily="34" charset="0"/>
              <a:buChar char="•"/>
              <a:defRPr/>
            </a:pPr>
            <a:r>
              <a:rPr lang="en-US" sz="2400" b="1" dirty="0"/>
              <a:t>Exercise simulation contains sufficient detail to allow players to react to information and situations as they are presented as if the simulated incident were </a:t>
            </a:r>
            <a:r>
              <a:rPr lang="en-US" sz="2400" b="1" dirty="0" smtClean="0"/>
              <a:t>real</a:t>
            </a:r>
          </a:p>
          <a:p>
            <a:pPr marL="457200" indent="-457200">
              <a:buFont typeface="Arial" panose="020B0604020202020204" pitchFamily="34" charset="0"/>
              <a:buChar char="•"/>
              <a:defRPr/>
            </a:pPr>
            <a:r>
              <a:rPr lang="en-US" sz="2800" b="1" dirty="0" smtClean="0"/>
              <a:t>Only those departments, facilities, and agencies listed in the Player Directory (and their personnel) may be contacted during the exercise</a:t>
            </a:r>
          </a:p>
          <a:p>
            <a:pPr marL="457200" indent="-457200">
              <a:buFont typeface="Arial" panose="020B0604020202020204" pitchFamily="34" charset="0"/>
              <a:buChar char="•"/>
              <a:defRPr/>
            </a:pPr>
            <a:r>
              <a:rPr lang="en-US" sz="2800" b="1" dirty="0" err="1" smtClean="0"/>
              <a:t>SimCell</a:t>
            </a:r>
            <a:r>
              <a:rPr lang="en-US" sz="2800" b="1" dirty="0" smtClean="0"/>
              <a:t> for all others</a:t>
            </a:r>
          </a:p>
        </p:txBody>
      </p:sp>
      <p:pic>
        <p:nvPicPr>
          <p:cNvPr id="6" name="~PP3844.WAV">
            <a:hlinkClick r:id="" action="ppaction://media"/>
          </p:cNvPr>
          <p:cNvPicPr>
            <a:picLocks noRot="1" noChangeAspect="1"/>
          </p:cNvPicPr>
          <p:nvPr>
            <a:wavAudioFile r:embed="rId1" name="~PP3844.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65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Full-scale versus Functional</a:t>
            </a:r>
            <a:endParaRPr lang="en-US" b="1" dirty="0">
              <a:solidFill>
                <a:schemeClr val="tx2"/>
              </a:solidFill>
            </a:endParaRPr>
          </a:p>
        </p:txBody>
      </p:sp>
      <p:sp>
        <p:nvSpPr>
          <p:cNvPr id="3" name="Content Placeholder 2"/>
          <p:cNvSpPr>
            <a:spLocks noGrp="1"/>
          </p:cNvSpPr>
          <p:nvPr>
            <p:ph idx="1"/>
          </p:nvPr>
        </p:nvSpPr>
        <p:spPr/>
        <p:txBody>
          <a:bodyPr/>
          <a:lstStyle/>
          <a:p>
            <a:r>
              <a:rPr lang="en-US" sz="2800" b="1" dirty="0" smtClean="0"/>
              <a:t>Based on the scale of the exercise there will be multiple simulations</a:t>
            </a:r>
          </a:p>
          <a:p>
            <a:r>
              <a:rPr lang="en-US" sz="2800" b="1" dirty="0" smtClean="0"/>
              <a:t>Most areas will feel like a full-scale exercise (Scene, ED, OR, etc.)</a:t>
            </a:r>
          </a:p>
          <a:p>
            <a:r>
              <a:rPr lang="en-US" sz="2800" b="1" dirty="0" smtClean="0"/>
              <a:t>Sometimes, you will play only to the level of a functional exercise</a:t>
            </a:r>
          </a:p>
          <a:p>
            <a:pPr marL="82296" indent="0">
              <a:buNone/>
            </a:pPr>
            <a:endParaRPr lang="en-US" b="1" dirty="0" smtClean="0"/>
          </a:p>
          <a:p>
            <a:endParaRPr lang="en-US" b="1" dirty="0"/>
          </a:p>
        </p:txBody>
      </p:sp>
      <p:pic>
        <p:nvPicPr>
          <p:cNvPr id="4" name="Picture 2" descr="https://localtvwjw.files.wordpress.com/2015/12/s057105088-300.jpg?w=77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4267200"/>
            <a:ext cx="4628577" cy="25908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9049" t="23558" r="16606"/>
          <a:stretch/>
        </p:blipFill>
        <p:spPr bwMode="auto">
          <a:xfrm>
            <a:off x="5221050" y="4343400"/>
            <a:ext cx="392295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P4044.WAV">
            <a:hlinkClick r:id="" action="ppaction://media"/>
          </p:cNvPr>
          <p:cNvPicPr>
            <a:picLocks noRot="1" noChangeAspect="1"/>
          </p:cNvPicPr>
          <p:nvPr>
            <a:wavAudioFile r:embed="rId1" name="~PP4044.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118444724"/>
      </p:ext>
    </p:extLst>
  </p:cSld>
  <p:clrMapOvr>
    <a:masterClrMapping/>
  </p:clrMapOvr>
  <p:transition spd="slow" advTm="32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Surge Forms</a:t>
            </a:r>
            <a:endParaRPr lang="en-US" b="1" dirty="0"/>
          </a:p>
        </p:txBody>
      </p:sp>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866" t="16841" r="27519" b="10316"/>
          <a:stretch/>
        </p:blipFill>
        <p:spPr bwMode="auto">
          <a:xfrm>
            <a:off x="1143000" y="1295400"/>
            <a:ext cx="3705307" cy="4682512"/>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0631" t="17263" r="27264" b="8000"/>
          <a:stretch/>
        </p:blipFill>
        <p:spPr bwMode="auto">
          <a:xfrm>
            <a:off x="5324196" y="1295401"/>
            <a:ext cx="3693249" cy="4682512"/>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P1341.WAV">
            <a:hlinkClick r:id="" action="ppaction://media"/>
          </p:cNvPr>
          <p:cNvPicPr>
            <a:picLocks noRot="1" noChangeAspect="1"/>
          </p:cNvPicPr>
          <p:nvPr>
            <a:wavAudioFile r:embed="rId1" name="~PP1341.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059274758"/>
      </p:ext>
    </p:extLst>
  </p:cSld>
  <p:clrMapOvr>
    <a:masterClrMapping/>
  </p:clrMapOvr>
  <p:transition advTm="83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dirty="0"/>
              <a:t>What is a Functional Exercise?</a:t>
            </a:r>
          </a:p>
        </p:txBody>
      </p:sp>
      <p:sp>
        <p:nvSpPr>
          <p:cNvPr id="3" name="Content Placeholder 2"/>
          <p:cNvSpPr>
            <a:spLocks noGrp="1"/>
          </p:cNvSpPr>
          <p:nvPr>
            <p:ph idx="1"/>
          </p:nvPr>
        </p:nvSpPr>
        <p:spPr>
          <a:xfrm>
            <a:off x="1066800" y="1524000"/>
            <a:ext cx="7620000" cy="4191000"/>
          </a:xfrm>
        </p:spPr>
        <p:txBody>
          <a:bodyPr>
            <a:noAutofit/>
          </a:bodyPr>
          <a:lstStyle/>
          <a:p>
            <a:pPr marL="274320" indent="-274320">
              <a:defRPr/>
            </a:pPr>
            <a:r>
              <a:rPr lang="en-US" sz="2800" b="1" dirty="0" smtClean="0"/>
              <a:t>A </a:t>
            </a:r>
            <a:r>
              <a:rPr lang="en-US" sz="2800" b="1" dirty="0"/>
              <a:t>functional exercise simulates a disaster in the most realistic manner possible, </a:t>
            </a:r>
            <a:r>
              <a:rPr lang="en-US" sz="2800" b="1" u="sng" dirty="0"/>
              <a:t>short of moving real people and equipment to a real </a:t>
            </a:r>
            <a:r>
              <a:rPr lang="en-US" sz="2800" b="1" u="sng" dirty="0" smtClean="0"/>
              <a:t>site, </a:t>
            </a:r>
            <a:r>
              <a:rPr lang="en-US" sz="2800" b="1" dirty="0" smtClean="0"/>
              <a:t>e.g.: </a:t>
            </a:r>
            <a:endParaRPr lang="en-US" sz="2800" b="1" u="sng" dirty="0" smtClean="0"/>
          </a:p>
          <a:p>
            <a:pPr marL="548640" lvl="1" indent="-274320">
              <a:defRPr/>
            </a:pPr>
            <a:r>
              <a:rPr lang="en-US" sz="2400" b="1" dirty="0" smtClean="0"/>
              <a:t>Calling off-duty personnel and asking how long it would take them to respond, vs. actually having them come in</a:t>
            </a:r>
          </a:p>
          <a:p>
            <a:pPr marL="795528" lvl="2" indent="-274320">
              <a:defRPr/>
            </a:pPr>
            <a:r>
              <a:rPr lang="en-US" b="1" u="sng" dirty="0" smtClean="0"/>
              <a:t>Document the answer!</a:t>
            </a:r>
          </a:p>
          <a:p>
            <a:pPr marL="548640" lvl="1" indent="-274320">
              <a:defRPr/>
            </a:pPr>
            <a:r>
              <a:rPr lang="en-US" sz="2400" b="1" dirty="0" smtClean="0"/>
              <a:t>Calling other hospitals to ask for resources or ask if they can accept patients</a:t>
            </a:r>
          </a:p>
        </p:txBody>
      </p:sp>
      <p:pic>
        <p:nvPicPr>
          <p:cNvPr id="6" name="~PP1519.WAV">
            <a:hlinkClick r:id="" action="ppaction://media"/>
          </p:cNvPr>
          <p:cNvPicPr>
            <a:picLocks noRot="1" noChangeAspect="1"/>
          </p:cNvPicPr>
          <p:nvPr>
            <a:wavAudioFile r:embed="rId1" name="~PP15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45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KMC"/>
          <p:cNvPicPr>
            <a:picLocks noChangeAspect="1" noChangeArrowheads="1"/>
          </p:cNvPicPr>
          <p:nvPr/>
        </p:nvPicPr>
        <p:blipFill>
          <a:blip r:embed="rId3" cstate="print"/>
          <a:srcRect/>
          <a:stretch>
            <a:fillRect/>
          </a:stretch>
        </p:blipFill>
        <p:spPr bwMode="auto">
          <a:xfrm>
            <a:off x="5943600" y="1295400"/>
            <a:ext cx="3200400" cy="2805113"/>
          </a:xfrm>
          <a:prstGeom prst="rect">
            <a:avLst/>
          </a:prstGeom>
          <a:noFill/>
          <a:ln w="9525">
            <a:noFill/>
            <a:miter lim="800000"/>
            <a:headEnd/>
            <a:tailEnd/>
          </a:ln>
        </p:spPr>
      </p:pic>
      <p:pic>
        <p:nvPicPr>
          <p:cNvPr id="217091" name="Picture 3" descr="GSH"/>
          <p:cNvPicPr>
            <a:picLocks noChangeAspect="1" noChangeArrowheads="1"/>
          </p:cNvPicPr>
          <p:nvPr/>
        </p:nvPicPr>
        <p:blipFill>
          <a:blip r:embed="rId4" cstate="print"/>
          <a:srcRect t="12000"/>
          <a:stretch>
            <a:fillRect/>
          </a:stretch>
        </p:blipFill>
        <p:spPr bwMode="auto">
          <a:xfrm>
            <a:off x="6400800" y="0"/>
            <a:ext cx="2743200" cy="1676400"/>
          </a:xfrm>
          <a:prstGeom prst="rect">
            <a:avLst/>
          </a:prstGeom>
          <a:noFill/>
          <a:ln w="9525">
            <a:noFill/>
            <a:miter lim="800000"/>
            <a:headEnd/>
            <a:tailEnd/>
          </a:ln>
        </p:spPr>
      </p:pic>
      <p:pic>
        <p:nvPicPr>
          <p:cNvPr id="217092" name="Picture 4" descr="VAMC"/>
          <p:cNvPicPr>
            <a:picLocks noChangeAspect="1" noChangeArrowheads="1"/>
          </p:cNvPicPr>
          <p:nvPr/>
        </p:nvPicPr>
        <p:blipFill>
          <a:blip r:embed="rId5" cstate="print"/>
          <a:srcRect/>
          <a:stretch>
            <a:fillRect/>
          </a:stretch>
        </p:blipFill>
        <p:spPr bwMode="auto">
          <a:xfrm>
            <a:off x="5943600" y="4038600"/>
            <a:ext cx="3200400" cy="2819400"/>
          </a:xfrm>
          <a:prstGeom prst="rect">
            <a:avLst/>
          </a:prstGeom>
          <a:noFill/>
          <a:ln w="9525">
            <a:noFill/>
            <a:miter lim="800000"/>
            <a:headEnd/>
            <a:tailEnd/>
          </a:ln>
        </p:spPr>
      </p:pic>
      <p:pic>
        <p:nvPicPr>
          <p:cNvPr id="217093" name="Picture 5" descr="GVH"/>
          <p:cNvPicPr>
            <a:picLocks noChangeAspect="1" noChangeArrowheads="1"/>
          </p:cNvPicPr>
          <p:nvPr/>
        </p:nvPicPr>
        <p:blipFill>
          <a:blip r:embed="rId6" cstate="print"/>
          <a:srcRect/>
          <a:stretch>
            <a:fillRect/>
          </a:stretch>
        </p:blipFill>
        <p:spPr bwMode="auto">
          <a:xfrm>
            <a:off x="0" y="3048000"/>
            <a:ext cx="3200400" cy="1752600"/>
          </a:xfrm>
          <a:prstGeom prst="rect">
            <a:avLst/>
          </a:prstGeom>
          <a:noFill/>
          <a:ln w="9525">
            <a:noFill/>
            <a:miter lim="800000"/>
            <a:headEnd/>
            <a:tailEnd/>
          </a:ln>
        </p:spPr>
      </p:pic>
      <p:pic>
        <p:nvPicPr>
          <p:cNvPr id="217094" name="Picture 6" descr="SYC"/>
          <p:cNvPicPr>
            <a:picLocks noChangeAspect="1" noChangeArrowheads="1"/>
          </p:cNvPicPr>
          <p:nvPr/>
        </p:nvPicPr>
        <p:blipFill>
          <a:blip r:embed="rId7" cstate="print"/>
          <a:srcRect/>
          <a:stretch>
            <a:fillRect/>
          </a:stretch>
        </p:blipFill>
        <p:spPr bwMode="auto">
          <a:xfrm>
            <a:off x="5943600" y="2971800"/>
            <a:ext cx="3200400" cy="1905000"/>
          </a:xfrm>
          <a:prstGeom prst="rect">
            <a:avLst/>
          </a:prstGeom>
          <a:noFill/>
          <a:ln w="9525">
            <a:noFill/>
            <a:miter lim="800000"/>
            <a:headEnd/>
            <a:tailEnd/>
          </a:ln>
        </p:spPr>
      </p:pic>
      <p:pic>
        <p:nvPicPr>
          <p:cNvPr id="217096" name="Picture 8" descr="MMC"/>
          <p:cNvPicPr>
            <a:picLocks noChangeAspect="1" noChangeArrowheads="1"/>
          </p:cNvPicPr>
          <p:nvPr/>
        </p:nvPicPr>
        <p:blipFill>
          <a:blip r:embed="rId8" cstate="print"/>
          <a:srcRect/>
          <a:stretch>
            <a:fillRect/>
          </a:stretch>
        </p:blipFill>
        <p:spPr bwMode="auto">
          <a:xfrm>
            <a:off x="3200400" y="3276600"/>
            <a:ext cx="2743200" cy="1371600"/>
          </a:xfrm>
          <a:prstGeom prst="rect">
            <a:avLst/>
          </a:prstGeom>
          <a:noFill/>
          <a:ln w="9525">
            <a:noFill/>
            <a:miter lim="800000"/>
            <a:headEnd/>
            <a:tailEnd/>
          </a:ln>
        </p:spPr>
      </p:pic>
      <p:pic>
        <p:nvPicPr>
          <p:cNvPr id="217098" name="Picture 10" descr="MMH"/>
          <p:cNvPicPr>
            <a:picLocks noChangeAspect="1" noChangeArrowheads="1"/>
          </p:cNvPicPr>
          <p:nvPr/>
        </p:nvPicPr>
        <p:blipFill>
          <a:blip r:embed="rId9" cstate="print"/>
          <a:srcRect/>
          <a:stretch>
            <a:fillRect/>
          </a:stretch>
        </p:blipFill>
        <p:spPr bwMode="auto">
          <a:xfrm>
            <a:off x="3200400" y="4572000"/>
            <a:ext cx="2743200" cy="1219200"/>
          </a:xfrm>
          <a:prstGeom prst="rect">
            <a:avLst/>
          </a:prstGeom>
          <a:noFill/>
          <a:ln w="9525">
            <a:noFill/>
            <a:miter lim="800000"/>
            <a:headEnd/>
            <a:tailEnd/>
          </a:ln>
        </p:spPr>
      </p:pic>
      <p:pic>
        <p:nvPicPr>
          <p:cNvPr id="217099" name="Picture 11" descr="Wilson"/>
          <p:cNvPicPr>
            <a:picLocks noChangeAspect="1" noChangeArrowheads="1"/>
          </p:cNvPicPr>
          <p:nvPr/>
        </p:nvPicPr>
        <p:blipFill>
          <a:blip r:embed="rId10" cstate="print"/>
          <a:srcRect/>
          <a:stretch>
            <a:fillRect/>
          </a:stretch>
        </p:blipFill>
        <p:spPr bwMode="auto">
          <a:xfrm>
            <a:off x="3200400" y="5638800"/>
            <a:ext cx="2743200" cy="1219200"/>
          </a:xfrm>
          <a:prstGeom prst="rect">
            <a:avLst/>
          </a:prstGeom>
          <a:noFill/>
          <a:ln w="9525">
            <a:noFill/>
            <a:miter lim="800000"/>
            <a:headEnd/>
            <a:tailEnd/>
          </a:ln>
        </p:spPr>
      </p:pic>
      <p:sp>
        <p:nvSpPr>
          <p:cNvPr id="13" name="Content Placeholder 2"/>
          <p:cNvSpPr txBox="1">
            <a:spLocks/>
          </p:cNvSpPr>
          <p:nvPr/>
        </p:nvSpPr>
        <p:spPr>
          <a:xfrm>
            <a:off x="457200" y="0"/>
            <a:ext cx="5715000" cy="3962400"/>
          </a:xfrm>
          <a:prstGeom prst="rect">
            <a:avLst/>
          </a:prstGeom>
        </p:spPr>
        <p:txBody>
          <a:bodyPr>
            <a:normAutofit/>
          </a:bodyPr>
          <a:lstStyle/>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Calling hospitals who are playing at the functional level is crucial:</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lang="en-US" sz="2000" b="1" dirty="0" smtClean="0"/>
              <a:t>A major MCI is a community and REGIONAL event!</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Get</a:t>
            </a:r>
            <a:r>
              <a:rPr kumimoji="0" lang="en-US" sz="2000" b="1" i="0" u="none" strike="noStrike" kern="1200" cap="none" spc="0" normalizeH="0" noProof="0" dirty="0" smtClean="0">
                <a:ln>
                  <a:noFill/>
                </a:ln>
                <a:solidFill>
                  <a:schemeClr val="tx1"/>
                </a:solidFill>
                <a:effectLst/>
                <a:uLnTx/>
                <a:uFillTx/>
                <a:latin typeface="+mn-lt"/>
                <a:ea typeface="+mn-ea"/>
                <a:cs typeface="+mn-cs"/>
              </a:rPr>
              <a:t> out of your silos!</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lang="en-US" sz="2000" b="1" dirty="0" smtClean="0"/>
              <a:t>(But don’t be surprised if they’re overwhelmed, too)</a:t>
            </a:r>
            <a:endParaRPr kumimoji="0" lang="en-US" sz="2000" b="1" i="0" u="none" strike="noStrike" kern="1200" cap="none" spc="0" normalizeH="0" noProof="0" dirty="0" smtClean="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11" cstate="print"/>
          <a:srcRect l="16250" t="33594" r="51875" b="32031"/>
          <a:stretch>
            <a:fillRect/>
          </a:stretch>
        </p:blipFill>
        <p:spPr bwMode="auto">
          <a:xfrm>
            <a:off x="2895600" y="2971800"/>
            <a:ext cx="3429000" cy="2958353"/>
          </a:xfrm>
          <a:prstGeom prst="rect">
            <a:avLst/>
          </a:prstGeom>
          <a:noFill/>
          <a:ln w="9525">
            <a:noFill/>
            <a:miter lim="800000"/>
            <a:headEnd/>
            <a:tailEnd/>
          </a:ln>
        </p:spPr>
      </p:pic>
      <p:pic>
        <p:nvPicPr>
          <p:cNvPr id="217100" name="Picture 2"/>
          <p:cNvPicPr>
            <a:picLocks noChangeAspect="1" noChangeArrowheads="1"/>
          </p:cNvPicPr>
          <p:nvPr/>
        </p:nvPicPr>
        <p:blipFill>
          <a:blip r:embed="rId12" cstate="print"/>
          <a:srcRect/>
          <a:stretch>
            <a:fillRect/>
          </a:stretch>
        </p:blipFill>
        <p:spPr bwMode="auto">
          <a:xfrm>
            <a:off x="0" y="4459287"/>
            <a:ext cx="2751138" cy="2398713"/>
          </a:xfrm>
          <a:prstGeom prst="rect">
            <a:avLst/>
          </a:prstGeom>
          <a:noFill/>
          <a:ln w="9525">
            <a:noFill/>
            <a:miter lim="800000"/>
            <a:headEnd/>
            <a:tailEnd/>
          </a:ln>
        </p:spPr>
      </p:pic>
      <p:pic>
        <p:nvPicPr>
          <p:cNvPr id="16" name="~PP1001.WAV">
            <a:hlinkClick r:id="" action="ppaction://media"/>
          </p:cNvPr>
          <p:cNvPicPr>
            <a:picLocks noRot="1" noChangeAspect="1"/>
          </p:cNvPicPr>
          <p:nvPr>
            <a:wavAudioFile r:embed="rId1" name="~PP1001.WAV"/>
          </p:nvPr>
        </p:nvPicPr>
        <p:blipFill>
          <a:blip r:embed="rId13" cstate="print"/>
          <a:stretch>
            <a:fillRect/>
          </a:stretch>
        </p:blipFill>
        <p:spPr>
          <a:xfrm>
            <a:off x="8737600" y="6451600"/>
            <a:ext cx="304800" cy="304800"/>
          </a:xfrm>
          <a:prstGeom prst="rect">
            <a:avLst/>
          </a:prstGeom>
        </p:spPr>
      </p:pic>
    </p:spTree>
  </p:cSld>
  <p:clrMapOvr>
    <a:masterClrMapping/>
  </p:clrMapOvr>
  <p:transition advTm="32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133600"/>
            <a:ext cx="8229600" cy="4724400"/>
          </a:xfrm>
        </p:spPr>
        <p:txBody>
          <a:bodyPr>
            <a:normAutofit/>
          </a:bodyPr>
          <a:lstStyle/>
          <a:p>
            <a:r>
              <a:rPr lang="en-US" sz="2200" b="1" dirty="0" smtClean="0"/>
              <a:t>Use your agency’s plans, policies, processes, and procedures as well as individual judgments in determining how to respond</a:t>
            </a:r>
          </a:p>
          <a:p>
            <a:r>
              <a:rPr lang="en-US" sz="2200" b="1" dirty="0" smtClean="0"/>
              <a:t>To the greatest degree feasible, respond as you would during an actual event</a:t>
            </a:r>
          </a:p>
          <a:p>
            <a:r>
              <a:rPr lang="en-US" sz="2200" b="1" dirty="0" smtClean="0"/>
              <a:t>Participating agencies may need to balance exercise play with real-world emergencies.  Real-world emergencies take priority</a:t>
            </a:r>
          </a:p>
          <a:p>
            <a:r>
              <a:rPr lang="en-US" sz="2200" b="1" dirty="0" smtClean="0"/>
              <a:t>Simulation will be used at times during the exercise</a:t>
            </a:r>
          </a:p>
          <a:p>
            <a:r>
              <a:rPr lang="en-US" sz="2200" b="1" dirty="0" smtClean="0"/>
              <a:t>Exercise simulation will be as realistic and plausible as possible in the exercise</a:t>
            </a:r>
          </a:p>
          <a:p>
            <a:pPr marL="274320" indent="-274320" eaLnBrk="1" fontAlgn="auto" hangingPunct="1">
              <a:spcAft>
                <a:spcPts val="0"/>
              </a:spcAft>
              <a:buFont typeface="Wingdings 2"/>
              <a:buChar char=""/>
              <a:defRPr/>
            </a:pPr>
            <a:endParaRPr lang="en-US" dirty="0">
              <a:solidFill>
                <a:schemeClr val="tx2"/>
              </a:solidFill>
            </a:endParaRPr>
          </a:p>
        </p:txBody>
      </p:sp>
      <p:sp>
        <p:nvSpPr>
          <p:cNvPr id="6"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5" name="Picture 4" descr="H:\New Dawn AAR\NewDawnPic007.JPG"/>
          <p:cNvPicPr/>
          <p:nvPr/>
        </p:nvPicPr>
        <p:blipFill>
          <a:blip r:embed="rId3" cstate="print">
            <a:extLst>
              <a:ext uri="{28A0092B-C50C-407E-A947-70E740481C1C}">
                <a14:useLocalDpi xmlns="" xmlns:a14="http://schemas.microsoft.com/office/drawing/2010/main" val="0"/>
              </a:ext>
            </a:extLst>
          </a:blip>
          <a:srcRect l="19788"/>
          <a:stretch>
            <a:fillRect/>
          </a:stretch>
        </p:blipFill>
        <p:spPr bwMode="auto">
          <a:xfrm rot="5400000">
            <a:off x="7079933" y="98106"/>
            <a:ext cx="2162173" cy="1965960"/>
          </a:xfrm>
          <a:prstGeom prst="rect">
            <a:avLst/>
          </a:prstGeom>
          <a:noFill/>
          <a:ln>
            <a:noFill/>
          </a:ln>
        </p:spPr>
      </p:pic>
      <p:pic>
        <p:nvPicPr>
          <p:cNvPr id="8" name="~PP597.WAV">
            <a:hlinkClick r:id="" action="ppaction://media"/>
          </p:cNvPr>
          <p:cNvPicPr>
            <a:picLocks noRot="1" noChangeAspect="1"/>
          </p:cNvPicPr>
          <p:nvPr>
            <a:wavAudioFile r:embed="rId1" name="~PP597.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2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Medics evacuate an injured woman on Boulevard des Filles du Calvaire near the Bataclan early on November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3965839" cy="22860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A woman is evacuated from the Bataclan theater early on November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4800" y="-1"/>
            <a:ext cx="5041214" cy="283083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4" descr="French security forces rush in as people are evacuated in the area of Rue Bichat in the 10th District of Paris. "/>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9691"/>
          <a:stretch/>
        </p:blipFill>
        <p:spPr bwMode="auto">
          <a:xfrm>
            <a:off x="0" y="2279348"/>
            <a:ext cx="2438400" cy="188442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DSC_0181"/>
          <p:cNvPicPr>
            <a:picLocks noGrp="1" noChangeAspect="1" noChangeArrowheads="1"/>
          </p:cNvPicPr>
          <p:nvPr>
            <p:ph idx="1"/>
          </p:nvPr>
        </p:nvPicPr>
        <p:blipFill>
          <a:blip r:embed="rId6" cstate="print"/>
          <a:stretch>
            <a:fillRect/>
          </a:stretch>
        </p:blipFill>
        <p:spPr bwMode="auto">
          <a:xfrm>
            <a:off x="4191000" y="3579192"/>
            <a:ext cx="4953000" cy="3278808"/>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4191000"/>
            <a:ext cx="4459869"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2" descr="Rescuers evacuate an injured person on Boulevard des Filles du Calvaire, close to the Bataclan concert hall in central Paris."/>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419600" y="2514600"/>
            <a:ext cx="2610951" cy="146615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105905" y="2514600"/>
            <a:ext cx="2038095" cy="20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18" descr="Rescuers evacuate an injured person near the Stade de France, one of several sites of attacks November 13 in Paris. Thousands of fans were watching a soccer match between France and Germany when the attacks occurred."/>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27227" t="2061" r="22577"/>
          <a:stretch/>
        </p:blipFill>
        <p:spPr bwMode="auto">
          <a:xfrm>
            <a:off x="2514600" y="2133600"/>
            <a:ext cx="1927738" cy="211208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P3095.WAV">
            <a:hlinkClick r:id="" action="ppaction://media"/>
          </p:cNvPr>
          <p:cNvPicPr>
            <a:picLocks noRot="1" noChangeAspect="1"/>
          </p:cNvPicPr>
          <p:nvPr>
            <a:wavAudioFile r:embed="rId1" name="~PP3095.WAV"/>
          </p:nvPr>
        </p:nvPicPr>
        <p:blipFill>
          <a:blip r:embed="rId11" cstate="print"/>
          <a:stretch>
            <a:fillRect/>
          </a:stretch>
        </p:blipFill>
        <p:spPr>
          <a:xfrm>
            <a:off x="8737600" y="6451600"/>
            <a:ext cx="304800" cy="304800"/>
          </a:xfrm>
          <a:prstGeom prst="rect">
            <a:avLst/>
          </a:prstGeom>
        </p:spPr>
      </p:pic>
    </p:spTree>
  </p:cSld>
  <p:clrMapOvr>
    <a:masterClrMapping/>
  </p:clrMapOvr>
  <p:transition spd="slow" advTm="3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7943088" cy="5410200"/>
          </a:xfrm>
        </p:spPr>
        <p:txBody>
          <a:bodyPr>
            <a:normAutofit/>
          </a:bodyPr>
          <a:lstStyle/>
          <a:p>
            <a:endParaRPr lang="en-US" sz="2000" b="1" dirty="0" smtClean="0"/>
          </a:p>
          <a:p>
            <a:r>
              <a:rPr lang="en-US" sz="2000" b="1" dirty="0"/>
              <a:t>Players will actually send patients to playing areas</a:t>
            </a:r>
            <a:r>
              <a:rPr lang="en-US" sz="2000" b="1" dirty="0" smtClean="0"/>
              <a:t>!</a:t>
            </a:r>
          </a:p>
          <a:p>
            <a:r>
              <a:rPr lang="en-US" sz="2000" b="1" dirty="0"/>
              <a:t>Players must make all </a:t>
            </a:r>
            <a:r>
              <a:rPr lang="en-US" sz="2000" b="1" dirty="0" smtClean="0"/>
              <a:t>phone </a:t>
            </a:r>
            <a:r>
              <a:rPr lang="en-US" sz="2000" b="1" dirty="0"/>
              <a:t>calls necessary for this exercise. </a:t>
            </a:r>
            <a:endParaRPr lang="en-US" sz="2000" b="1" dirty="0" smtClean="0"/>
          </a:p>
          <a:p>
            <a:r>
              <a:rPr lang="en-US" sz="2000" b="1" dirty="0" smtClean="0"/>
              <a:t>DO </a:t>
            </a:r>
            <a:r>
              <a:rPr lang="en-US" sz="2000" b="1" dirty="0"/>
              <a:t>NOT </a:t>
            </a:r>
            <a:r>
              <a:rPr lang="en-US" sz="2000" b="1" dirty="0" smtClean="0"/>
              <a:t>simulate </a:t>
            </a:r>
            <a:r>
              <a:rPr lang="en-US" sz="2000" b="1" dirty="0"/>
              <a:t>phone calls!  If </a:t>
            </a:r>
            <a:r>
              <a:rPr lang="en-US" sz="2000" b="1" dirty="0" smtClean="0"/>
              <a:t>you </a:t>
            </a:r>
            <a:r>
              <a:rPr lang="en-US" sz="2000" b="1" dirty="0"/>
              <a:t>need something make the call!  </a:t>
            </a:r>
            <a:endParaRPr lang="en-US" sz="2000" b="1" dirty="0" smtClean="0"/>
          </a:p>
          <a:p>
            <a:r>
              <a:rPr lang="en-US" sz="2000" b="1" dirty="0" smtClean="0"/>
              <a:t>Virtually </a:t>
            </a:r>
            <a:r>
              <a:rPr lang="en-US" sz="2000" b="1" dirty="0"/>
              <a:t>all areas of the hospital are playing, and </a:t>
            </a:r>
            <a:r>
              <a:rPr lang="en-US" sz="2000" b="1" dirty="0" smtClean="0"/>
              <a:t>you should </a:t>
            </a:r>
            <a:r>
              <a:rPr lang="en-US" sz="2000" b="1" dirty="0"/>
              <a:t>use the </a:t>
            </a:r>
            <a:r>
              <a:rPr lang="en-US" sz="2000" b="1" dirty="0" err="1"/>
              <a:t>SimCell</a:t>
            </a:r>
            <a:r>
              <a:rPr lang="en-US" sz="2000" b="1" dirty="0"/>
              <a:t> for anyone else</a:t>
            </a:r>
            <a:r>
              <a:rPr lang="en-US" sz="2000" b="1" dirty="0" smtClean="0"/>
              <a:t>!</a:t>
            </a:r>
          </a:p>
          <a:p>
            <a:r>
              <a:rPr lang="en-US" sz="2000" b="1" dirty="0" smtClean="0"/>
              <a:t>Personnel called at home should be asked how long it would take to respond, but TOLD NOT TO ACTUALLY COME TO THE HOSPITAL unless directed by their supervisor</a:t>
            </a:r>
          </a:p>
          <a:p>
            <a:r>
              <a:rPr lang="en-US" sz="2000" b="1" dirty="0" smtClean="0"/>
              <a:t>If you are uncertain </a:t>
            </a:r>
            <a:r>
              <a:rPr lang="en-US" sz="2000" b="1" dirty="0"/>
              <a:t>about something, </a:t>
            </a:r>
            <a:r>
              <a:rPr lang="en-US" sz="2000" b="1" dirty="0" smtClean="0"/>
              <a:t>ask your </a:t>
            </a:r>
            <a:r>
              <a:rPr lang="en-US" sz="2000" b="1" dirty="0"/>
              <a:t>supervisor, a Controller, or the </a:t>
            </a:r>
            <a:r>
              <a:rPr lang="en-US" sz="2000" b="1" dirty="0" err="1"/>
              <a:t>SimCell</a:t>
            </a:r>
            <a:r>
              <a:rPr lang="en-US" sz="2000" b="1" dirty="0" smtClean="0"/>
              <a:t>.</a:t>
            </a:r>
          </a:p>
        </p:txBody>
      </p:sp>
      <p:sp>
        <p:nvSpPr>
          <p:cNvPr id="4"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6" name="~PP2889.WAV">
            <a:hlinkClick r:id="" action="ppaction://media"/>
          </p:cNvPr>
          <p:cNvPicPr>
            <a:picLocks noRot="1" noChangeAspect="1"/>
          </p:cNvPicPr>
          <p:nvPr>
            <a:wavAudioFile r:embed="rId1" name="~PP288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065027672"/>
      </p:ext>
    </p:extLst>
  </p:cSld>
  <p:clrMapOvr>
    <a:masterClrMapping/>
  </p:clrMapOvr>
  <p:transition advTm="61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5791200" cy="5410200"/>
          </a:xfrm>
        </p:spPr>
        <p:txBody>
          <a:bodyPr>
            <a:normAutofit/>
          </a:bodyPr>
          <a:lstStyle/>
          <a:p>
            <a:r>
              <a:rPr lang="en-US" sz="2400" b="1" dirty="0" smtClean="0"/>
              <a:t>There </a:t>
            </a:r>
            <a:r>
              <a:rPr lang="en-US" sz="2400" b="1" dirty="0"/>
              <a:t>will be </a:t>
            </a:r>
            <a:r>
              <a:rPr lang="en-US" sz="2400" b="1" dirty="0" err="1"/>
              <a:t>moulaged</a:t>
            </a:r>
            <a:r>
              <a:rPr lang="en-US" sz="2400" b="1" dirty="0"/>
              <a:t> actors as injured </a:t>
            </a:r>
            <a:r>
              <a:rPr lang="en-US" sz="2400" b="1" dirty="0" smtClean="0"/>
              <a:t>victims</a:t>
            </a:r>
          </a:p>
          <a:p>
            <a:pPr lvl="1"/>
            <a:r>
              <a:rPr lang="en-US" sz="2400" b="1" dirty="0" smtClean="0"/>
              <a:t>Treat them!</a:t>
            </a:r>
          </a:p>
          <a:p>
            <a:pPr lvl="1"/>
            <a:r>
              <a:rPr lang="en-US" sz="2400" b="1" dirty="0" smtClean="0"/>
              <a:t>But </a:t>
            </a:r>
            <a:r>
              <a:rPr lang="en-US" sz="2400" b="1" dirty="0"/>
              <a:t>NO INVASIVE PROCEDURES (IVs, airway adjuncts, radiological examinations, etc</a:t>
            </a:r>
            <a:r>
              <a:rPr lang="en-US" sz="2400" b="1" dirty="0" smtClean="0"/>
              <a:t>.)</a:t>
            </a:r>
          </a:p>
        </p:txBody>
      </p:sp>
      <p:sp>
        <p:nvSpPr>
          <p:cNvPr id="4" name="Title 1"/>
          <p:cNvSpPr>
            <a:spLocks noGrp="1"/>
          </p:cNvSpPr>
          <p:nvPr>
            <p:ph type="title"/>
          </p:nvPr>
        </p:nvSpPr>
        <p:spPr>
          <a:xfrm>
            <a:off x="914400" y="6096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6" name="Picture 5" descr="H:\New Dawn AAR\NewDawnPic008.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6567289" y="672902"/>
            <a:ext cx="2944813" cy="2208609"/>
          </a:xfrm>
          <a:prstGeom prst="rect">
            <a:avLst/>
          </a:prstGeom>
          <a:noFill/>
          <a:ln>
            <a:noFill/>
          </a:ln>
        </p:spPr>
      </p:pic>
      <p:pic>
        <p:nvPicPr>
          <p:cNvPr id="7" name="Picture 6" descr="H:\New Dawn AAR\NewDawnPic001.JPG"/>
          <p:cNvPicPr/>
          <p:nvPr/>
        </p:nvPicPr>
        <p:blipFill>
          <a:blip r:embed="rId5" cstate="print">
            <a:extLst>
              <a:ext uri="{28A0092B-C50C-407E-A947-70E740481C1C}">
                <a14:useLocalDpi xmlns="" xmlns:a14="http://schemas.microsoft.com/office/drawing/2010/main" val="0"/>
              </a:ext>
            </a:extLst>
          </a:blip>
          <a:srcRect t="13462" r="19231" b="15385"/>
          <a:stretch>
            <a:fillRect/>
          </a:stretch>
        </p:blipFill>
        <p:spPr bwMode="auto">
          <a:xfrm>
            <a:off x="4343400" y="4038600"/>
            <a:ext cx="4800600" cy="2819400"/>
          </a:xfrm>
          <a:prstGeom prst="rect">
            <a:avLst/>
          </a:prstGeom>
          <a:noFill/>
          <a:ln>
            <a:noFill/>
          </a:ln>
        </p:spPr>
      </p:pic>
      <p:pic>
        <p:nvPicPr>
          <p:cNvPr id="8" name="Picture 7" descr="H:\New Dawn AAR\NewDawnPic003.JPG"/>
          <p:cNvPicPr/>
          <p:nvPr/>
        </p:nvPicPr>
        <p:blipFill rotWithShape="1">
          <a:blip r:embed="rId6" cstate="print">
            <a:extLst>
              <a:ext uri="{28A0092B-C50C-407E-A947-70E740481C1C}">
                <a14:useLocalDpi xmlns="" xmlns:a14="http://schemas.microsoft.com/office/drawing/2010/main" val="0"/>
              </a:ext>
            </a:extLst>
          </a:blip>
          <a:srcRect t="8894" b="6971"/>
          <a:stretch/>
        </p:blipFill>
        <p:spPr bwMode="auto">
          <a:xfrm>
            <a:off x="0" y="4191000"/>
            <a:ext cx="4800600" cy="2667000"/>
          </a:xfrm>
          <a:prstGeom prst="rect">
            <a:avLst/>
          </a:prstGeom>
          <a:noFill/>
          <a:ln>
            <a:noFill/>
          </a:ln>
          <a:extLst>
            <a:ext uri="{53640926-AAD7-44D8-BBD7-CCE9431645EC}">
              <a14:shadowObscured xmlns="" xmlns:a14="http://schemas.microsoft.com/office/drawing/2010/main"/>
            </a:ext>
          </a:extLst>
        </p:spPr>
      </p:pic>
      <p:pic>
        <p:nvPicPr>
          <p:cNvPr id="5" name="Picture 4" descr="H:\New Dawn AAR\NewDawnPic004.JPG"/>
          <p:cNvPicPr/>
          <p:nvPr/>
        </p:nvPicPr>
        <p:blipFill rotWithShape="1">
          <a:blip r:embed="rId7" cstate="print">
            <a:extLst>
              <a:ext uri="{28A0092B-C50C-407E-A947-70E740481C1C}">
                <a14:useLocalDpi xmlns="" xmlns:a14="http://schemas.microsoft.com/office/drawing/2010/main" val="0"/>
              </a:ext>
            </a:extLst>
          </a:blip>
          <a:srcRect l="2349" r="16667" b="12500"/>
          <a:stretch/>
        </p:blipFill>
        <p:spPr bwMode="auto">
          <a:xfrm rot="16200000">
            <a:off x="2971800" y="2743200"/>
            <a:ext cx="3962400" cy="2743200"/>
          </a:xfrm>
          <a:prstGeom prst="rect">
            <a:avLst/>
          </a:prstGeom>
          <a:noFill/>
          <a:ln>
            <a:noFill/>
          </a:ln>
          <a:extLst>
            <a:ext uri="{53640926-AAD7-44D8-BBD7-CCE9431645EC}">
              <a14:shadowObscured xmlns="" xmlns:a14="http://schemas.microsoft.com/office/drawing/2010/main"/>
            </a:ext>
          </a:extLst>
        </p:spPr>
      </p:pic>
      <p:pic>
        <p:nvPicPr>
          <p:cNvPr id="10" name="~PP3603.WAV">
            <a:hlinkClick r:id="" action="ppaction://media"/>
          </p:cNvPr>
          <p:cNvPicPr>
            <a:picLocks noRot="1" noChangeAspect="1"/>
          </p:cNvPicPr>
          <p:nvPr>
            <a:wavAudioFile r:embed="rId2" name="~PP3603.WAV"/>
          </p:nvPr>
        </p:nvPicPr>
        <p:blipFill>
          <a:blip r:embed="rId8"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3065027672"/>
      </p:ext>
    </p:extLst>
  </p:cSld>
  <p:clrMapOvr>
    <a:masterClrMapping/>
  </p:clrMapOvr>
  <p:transition advTm="37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33333E-6 2.22222E-6 L 0.275 0.38889 " pathEditMode="relative" ptsTypes="AA">
                                      <p:cBhvr>
                                        <p:cTn id="14" dur="20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 result for capital gazett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75850" y="4095750"/>
            <a:ext cx="4268150" cy="276225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Image result for capital gazette"/>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1312" r="13997"/>
          <a:stretch/>
        </p:blipFill>
        <p:spPr bwMode="auto">
          <a:xfrm>
            <a:off x="1447800" y="0"/>
            <a:ext cx="6287503" cy="473784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Image result for capital gazett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4572000"/>
            <a:ext cx="4063998" cy="2286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P1100.WAV">
            <a:hlinkClick r:id="" action="ppaction://media"/>
          </p:cNvPr>
          <p:cNvPicPr>
            <a:picLocks noRot="1" noChangeAspect="1"/>
          </p:cNvPicPr>
          <p:nvPr>
            <a:wavAudioFile r:embed="rId1" name="~PP1100.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50814564"/>
      </p:ext>
    </p:extLst>
  </p:cSld>
  <p:clrMapOvr>
    <a:masterClrMapping/>
  </p:clrMapOvr>
  <p:transition advTm="7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Scenario</a:t>
            </a:r>
            <a:r>
              <a:rPr lang="en-US" dirty="0" smtClean="0"/>
              <a:t>	</a:t>
            </a:r>
            <a:endParaRPr lang="en-US" dirty="0"/>
          </a:p>
        </p:txBody>
      </p:sp>
      <p:sp>
        <p:nvSpPr>
          <p:cNvPr id="3" name="Content Placeholder 2"/>
          <p:cNvSpPr>
            <a:spLocks noGrp="1"/>
          </p:cNvSpPr>
          <p:nvPr>
            <p:ph idx="1"/>
          </p:nvPr>
        </p:nvSpPr>
        <p:spPr/>
        <p:txBody>
          <a:bodyPr/>
          <a:lstStyle/>
          <a:p>
            <a:r>
              <a:rPr lang="en-US" b="1" dirty="0"/>
              <a:t>Man enters </a:t>
            </a:r>
            <a:r>
              <a:rPr lang="en-US" b="1" dirty="0" smtClean="0"/>
              <a:t>a building and </a:t>
            </a:r>
            <a:r>
              <a:rPr lang="en-US" b="1" dirty="0"/>
              <a:t>begins </a:t>
            </a:r>
            <a:r>
              <a:rPr lang="en-US" b="1" dirty="0" smtClean="0"/>
              <a:t>shooting visitors </a:t>
            </a:r>
            <a:r>
              <a:rPr lang="en-US" b="1" dirty="0"/>
              <a:t>and </a:t>
            </a:r>
            <a:r>
              <a:rPr lang="en-US" b="1" dirty="0" smtClean="0"/>
              <a:t>faculty </a:t>
            </a:r>
          </a:p>
          <a:p>
            <a:r>
              <a:rPr lang="en-US" b="1" dirty="0" smtClean="0"/>
              <a:t>An IED explodes</a:t>
            </a:r>
          </a:p>
          <a:p>
            <a:r>
              <a:rPr lang="en-US" b="1" dirty="0" smtClean="0"/>
              <a:t>Numerous victims </a:t>
            </a:r>
            <a:r>
              <a:rPr lang="en-US" b="1" dirty="0"/>
              <a:t>with some </a:t>
            </a:r>
            <a:r>
              <a:rPr lang="en-US" b="1" dirty="0" smtClean="0"/>
              <a:t>fatalities</a:t>
            </a:r>
            <a:endParaRPr lang="en-US" b="1" dirty="0"/>
          </a:p>
        </p:txBody>
      </p:sp>
      <p:pic>
        <p:nvPicPr>
          <p:cNvPr id="4" name="Picture 2" descr="http://a.abcnews.com/images/GMA/abc_gma_schriffen_130609_wg.jpg"/>
          <p:cNvPicPr>
            <a:picLocks noChangeAspect="1" noChangeArrowheads="1"/>
          </p:cNvPicPr>
          <p:nvPr/>
        </p:nvPicPr>
        <p:blipFill>
          <a:blip r:embed="rId3" cstate="print"/>
          <a:srcRect/>
          <a:stretch>
            <a:fillRect/>
          </a:stretch>
        </p:blipFill>
        <p:spPr bwMode="auto">
          <a:xfrm>
            <a:off x="5105400" y="4504252"/>
            <a:ext cx="4038600" cy="2353746"/>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512165"/>
            <a:ext cx="3124200" cy="23458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P3516.WAV">
            <a:hlinkClick r:id="" action="ppaction://media"/>
          </p:cNvPr>
          <p:cNvPicPr>
            <a:picLocks noRot="1" noChangeAspect="1"/>
          </p:cNvPicPr>
          <p:nvPr>
            <a:wavAudioFile r:embed="rId1" name="~PP3516.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752127353"/>
      </p:ext>
    </p:extLst>
  </p:cSld>
  <p:clrMapOvr>
    <a:masterClrMapping/>
  </p:clrMapOvr>
  <p:transition spd="slow" advTm="16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This attack is part of a Complex Coordinated Terrorist Attack (CCTA)</a:t>
            </a:r>
          </a:p>
          <a:p>
            <a:pPr lvl="1"/>
            <a:r>
              <a:rPr lang="en-US" b="1" dirty="0" smtClean="0"/>
              <a:t>Opportunities to transfer patients to other hospitals may be limited</a:t>
            </a:r>
            <a:endParaRPr lang="en-US" b="1" dirty="0"/>
          </a:p>
        </p:txBody>
      </p:sp>
      <p:sp>
        <p:nvSpPr>
          <p:cNvPr id="5" name="Title 1"/>
          <p:cNvSpPr>
            <a:spLocks noGrp="1"/>
          </p:cNvSpPr>
          <p:nvPr>
            <p:ph type="title"/>
          </p:nvPr>
        </p:nvSpPr>
        <p:spPr>
          <a:xfrm>
            <a:off x="1435608" y="274638"/>
            <a:ext cx="7498080" cy="1143000"/>
          </a:xfrm>
        </p:spPr>
        <p:txBody>
          <a:bodyPr/>
          <a:lstStyle/>
          <a:p>
            <a:r>
              <a:rPr lang="en-US" b="1" dirty="0" smtClean="0"/>
              <a:t>Scenario</a:t>
            </a:r>
            <a:r>
              <a:rPr lang="en-US" dirty="0" smtClean="0"/>
              <a:t>	</a:t>
            </a:r>
            <a:endParaRPr lang="en-US" dirty="0"/>
          </a:p>
        </p:txBody>
      </p:sp>
      <p:grpSp>
        <p:nvGrpSpPr>
          <p:cNvPr id="7" name="Group 6"/>
          <p:cNvGrpSpPr/>
          <p:nvPr/>
        </p:nvGrpSpPr>
        <p:grpSpPr>
          <a:xfrm>
            <a:off x="6019800" y="4178558"/>
            <a:ext cx="2279651" cy="2650867"/>
            <a:chOff x="5029200" y="4114800"/>
            <a:chExt cx="2279651" cy="2650867"/>
          </a:xfrm>
        </p:grpSpPr>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876" t="32918" r="73905" b="35833"/>
            <a:stretch/>
          </p:blipFill>
          <p:spPr bwMode="auto">
            <a:xfrm>
              <a:off x="5029200" y="4114800"/>
              <a:ext cx="2279651" cy="2381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5029200" y="6488668"/>
              <a:ext cx="2279651" cy="276999"/>
            </a:xfrm>
            <a:prstGeom prst="rect">
              <a:avLst/>
            </a:prstGeom>
            <a:noFill/>
          </p:spPr>
          <p:txBody>
            <a:bodyPr wrap="square" rtlCol="0">
              <a:spAutoFit/>
            </a:bodyPr>
            <a:lstStyle/>
            <a:p>
              <a:pPr algn="ctr"/>
              <a:r>
                <a:rPr lang="en-US" sz="1200" dirty="0" smtClean="0"/>
                <a:t>Sites of the Mumbai 2008 CCTA</a:t>
              </a:r>
              <a:endParaRPr lang="en-US" sz="1200" dirty="0"/>
            </a:p>
          </p:txBody>
        </p:sp>
      </p:grpSp>
      <p:pic>
        <p:nvPicPr>
          <p:cNvPr id="9" name="~PP1389.WAV">
            <a:hlinkClick r:id="" action="ppaction://media"/>
          </p:cNvPr>
          <p:cNvPicPr>
            <a:picLocks noRot="1" noChangeAspect="1"/>
          </p:cNvPicPr>
          <p:nvPr>
            <a:wavAudioFile r:embed="rId1" name="~PP1389.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94995358"/>
      </p:ext>
    </p:extLst>
  </p:cSld>
  <p:clrMapOvr>
    <a:masterClrMapping/>
  </p:clrMapOvr>
  <p:transition advTm="3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rPr>
              <a:t>Law Enforcement Agency Activities:</a:t>
            </a:r>
          </a:p>
        </p:txBody>
      </p:sp>
      <p:sp>
        <p:nvSpPr>
          <p:cNvPr id="3" name="Content Placeholder 2"/>
          <p:cNvSpPr>
            <a:spLocks noGrp="1"/>
          </p:cNvSpPr>
          <p:nvPr>
            <p:ph idx="1"/>
          </p:nvPr>
        </p:nvSpPr>
        <p:spPr>
          <a:xfrm>
            <a:off x="1435608" y="1905000"/>
            <a:ext cx="7498080" cy="4343400"/>
          </a:xfrm>
        </p:spPr>
        <p:txBody>
          <a:bodyPr>
            <a:normAutofit/>
          </a:bodyPr>
          <a:lstStyle/>
          <a:p>
            <a:r>
              <a:rPr lang="en-US" b="1" dirty="0"/>
              <a:t>Likely </a:t>
            </a:r>
            <a:r>
              <a:rPr lang="en-US" b="1" dirty="0" smtClean="0"/>
              <a:t>first </a:t>
            </a:r>
            <a:r>
              <a:rPr lang="en-US" b="1" dirty="0"/>
              <a:t>of the first responders to arrive on the “</a:t>
            </a:r>
            <a:r>
              <a:rPr lang="en-US" b="1" dirty="0" smtClean="0"/>
              <a:t>scene”</a:t>
            </a:r>
            <a:endParaRPr lang="en-US" b="1" dirty="0"/>
          </a:p>
          <a:p>
            <a:r>
              <a:rPr lang="en-US" b="1" dirty="0" smtClean="0"/>
              <a:t>Locate and stop perpetrator(s)</a:t>
            </a:r>
          </a:p>
          <a:p>
            <a:r>
              <a:rPr lang="en-US" b="1" dirty="0" smtClean="0"/>
              <a:t>Participate with EMS in Unified Command structure</a:t>
            </a:r>
            <a:endParaRPr lang="en-US" b="1" dirty="0"/>
          </a:p>
        </p:txBody>
      </p:sp>
      <p:pic>
        <p:nvPicPr>
          <p:cNvPr id="4" name="irc_mi" descr="http://www.theblaze.com/wp-content/uploads/2013/09/Navy-Yard-G-620x362.jpeg"/>
          <p:cNvPicPr>
            <a:picLocks noChangeAspect="1" noChangeArrowheads="1"/>
          </p:cNvPicPr>
          <p:nvPr/>
        </p:nvPicPr>
        <p:blipFill>
          <a:blip r:embed="rId3" cstate="print"/>
          <a:srcRect/>
          <a:stretch>
            <a:fillRect/>
          </a:stretch>
        </p:blipFill>
        <p:spPr bwMode="auto">
          <a:xfrm>
            <a:off x="5181600" y="4547483"/>
            <a:ext cx="3962400" cy="2310517"/>
          </a:xfrm>
          <a:prstGeom prst="rect">
            <a:avLst/>
          </a:prstGeom>
          <a:noFill/>
          <a:ln w="9525">
            <a:noFill/>
            <a:miter lim="800000"/>
            <a:headEnd/>
            <a:tailEnd/>
          </a:ln>
        </p:spPr>
      </p:pic>
      <p:pic>
        <p:nvPicPr>
          <p:cNvPr id="6" name="Picture 2" descr="DSC_0118"/>
          <p:cNvPicPr>
            <a:picLocks noChangeAspect="1" noChangeArrowheads="1"/>
          </p:cNvPicPr>
          <p:nvPr/>
        </p:nvPicPr>
        <p:blipFill>
          <a:blip r:embed="rId4" cstate="print"/>
          <a:srcRect t="18563"/>
          <a:stretch>
            <a:fillRect/>
          </a:stretch>
        </p:blipFill>
        <p:spPr bwMode="auto">
          <a:xfrm>
            <a:off x="0" y="4722036"/>
            <a:ext cx="3962400" cy="2135964"/>
          </a:xfrm>
          <a:prstGeom prst="rect">
            <a:avLst/>
          </a:prstGeom>
          <a:noFill/>
          <a:ln w="9525">
            <a:noFill/>
            <a:miter lim="800000"/>
            <a:headEnd/>
            <a:tailEnd/>
          </a:ln>
        </p:spPr>
      </p:pic>
      <p:pic>
        <p:nvPicPr>
          <p:cNvPr id="8" name="~PP393.WAV">
            <a:hlinkClick r:id="" action="ppaction://media"/>
          </p:cNvPr>
          <p:cNvPicPr>
            <a:picLocks noRot="1" noChangeAspect="1"/>
          </p:cNvPicPr>
          <p:nvPr>
            <a:wavAudioFile r:embed="rId1" name="~PP3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41803636"/>
      </p:ext>
    </p:extLst>
  </p:cSld>
  <p:clrMapOvr>
    <a:masterClrMapping/>
  </p:clrMapOvr>
  <p:transition spd="slow" advTm="19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Law Enforcement Agency Activities:</a:t>
            </a:r>
          </a:p>
        </p:txBody>
      </p:sp>
      <p:sp>
        <p:nvSpPr>
          <p:cNvPr id="3" name="Content Placeholder 2"/>
          <p:cNvSpPr>
            <a:spLocks noGrp="1"/>
          </p:cNvSpPr>
          <p:nvPr>
            <p:ph idx="1"/>
          </p:nvPr>
        </p:nvSpPr>
        <p:spPr/>
        <p:txBody>
          <a:bodyPr/>
          <a:lstStyle/>
          <a:p>
            <a:r>
              <a:rPr lang="en-US" b="1" dirty="0" smtClean="0"/>
              <a:t>Command structure </a:t>
            </a:r>
            <a:endParaRPr lang="en-US" b="1" dirty="0"/>
          </a:p>
          <a:p>
            <a:r>
              <a:rPr lang="en-US" b="1" dirty="0" smtClean="0"/>
              <a:t>Traffic </a:t>
            </a:r>
            <a:r>
              <a:rPr lang="en-US" b="1" dirty="0"/>
              <a:t>control </a:t>
            </a:r>
          </a:p>
          <a:p>
            <a:r>
              <a:rPr lang="en-US" b="1" dirty="0" smtClean="0"/>
              <a:t>Site </a:t>
            </a:r>
            <a:r>
              <a:rPr lang="en-US" b="1" dirty="0"/>
              <a:t>and perimeter </a:t>
            </a:r>
            <a:r>
              <a:rPr lang="en-US" b="1" dirty="0" smtClean="0"/>
              <a:t>security</a:t>
            </a:r>
            <a:endParaRPr lang="en-US" b="1" dirty="0" smtClean="0">
              <a:solidFill>
                <a:srgbClr val="FF0000"/>
              </a:solidFill>
            </a:endParaRPr>
          </a:p>
          <a:p>
            <a:r>
              <a:rPr lang="en-US" b="1" dirty="0" smtClean="0"/>
              <a:t>Protection </a:t>
            </a:r>
            <a:r>
              <a:rPr lang="en-US" b="1" dirty="0"/>
              <a:t>for other responders</a:t>
            </a:r>
          </a:p>
          <a:p>
            <a:r>
              <a:rPr lang="en-US" b="1" dirty="0" smtClean="0"/>
              <a:t>Communications </a:t>
            </a:r>
            <a:r>
              <a:rPr lang="en-US" b="1" dirty="0"/>
              <a:t>structure and interoperability </a:t>
            </a:r>
            <a:r>
              <a:rPr lang="en-US" b="1" dirty="0" smtClean="0"/>
              <a:t>plan </a:t>
            </a:r>
            <a:endParaRPr lang="en-US" b="1" dirty="0"/>
          </a:p>
          <a:p>
            <a:endParaRPr lang="en-US" dirty="0"/>
          </a:p>
        </p:txBody>
      </p:sp>
      <p:pic>
        <p:nvPicPr>
          <p:cNvPr id="4" name="irc_mi" descr="http://tribwgno.files.wordpress.com/2013/09/s027277841-300.jpg?w=900"/>
          <p:cNvPicPr>
            <a:picLocks noChangeAspect="1" noChangeArrowheads="1"/>
          </p:cNvPicPr>
          <p:nvPr/>
        </p:nvPicPr>
        <p:blipFill>
          <a:blip r:embed="rId3" cstate="print"/>
          <a:srcRect/>
          <a:stretch>
            <a:fillRect/>
          </a:stretch>
        </p:blipFill>
        <p:spPr bwMode="auto">
          <a:xfrm>
            <a:off x="0" y="4876800"/>
            <a:ext cx="3523874" cy="1981200"/>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01142" y="4865143"/>
            <a:ext cx="3542858" cy="19928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P2351.WAV">
            <a:hlinkClick r:id="" action="ppaction://media"/>
          </p:cNvPr>
          <p:cNvPicPr>
            <a:picLocks noRot="1" noChangeAspect="1"/>
          </p:cNvPicPr>
          <p:nvPr>
            <a:wavAudioFile r:embed="rId1" name="~PP2351.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026964778"/>
      </p:ext>
    </p:extLst>
  </p:cSld>
  <p:clrMapOvr>
    <a:masterClrMapping/>
  </p:clrMapOvr>
  <p:transition spd="slow" advTm="22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1"/>
            <a:r>
              <a:rPr lang="en-US" b="1" dirty="0" smtClean="0"/>
              <a:t>Participate with Law Enforcement and others as Unified Command Develops</a:t>
            </a:r>
          </a:p>
          <a:p>
            <a:pPr lvl="0"/>
            <a:r>
              <a:rPr lang="en-US" b="1" dirty="0" smtClean="0"/>
              <a:t>Rescue Task Force</a:t>
            </a:r>
          </a:p>
          <a:p>
            <a:pPr lvl="1"/>
            <a:r>
              <a:rPr lang="en-US" b="1" dirty="0" smtClean="0"/>
              <a:t>Warm Zone triage and patient care (LSIs)</a:t>
            </a:r>
          </a:p>
          <a:p>
            <a:r>
              <a:rPr lang="en-US" b="1" dirty="0" smtClean="0"/>
              <a:t>Communications structure and interoperability plan </a:t>
            </a:r>
            <a:endParaRPr lang="en-US" sz="2400" b="1" dirty="0" smtClean="0"/>
          </a:p>
          <a:p>
            <a:endParaRPr lang="en-US" b="1" dirty="0" smtClean="0"/>
          </a:p>
        </p:txBody>
      </p:sp>
      <p:pic>
        <p:nvPicPr>
          <p:cNvPr id="6" name="~PP3129.WAV">
            <a:hlinkClick r:id="" action="ppaction://media"/>
          </p:cNvPr>
          <p:cNvPicPr>
            <a:picLocks noRot="1" noChangeAspect="1"/>
          </p:cNvPicPr>
          <p:nvPr>
            <a:wavAudioFile r:embed="rId1" name="~PP312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3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a:xfrm>
            <a:off x="762000" y="1295400"/>
            <a:ext cx="8171688" cy="5295900"/>
          </a:xfrm>
        </p:spPr>
        <p:txBody>
          <a:bodyPr>
            <a:normAutofit fontScale="92500" lnSpcReduction="10000"/>
          </a:bodyPr>
          <a:lstStyle/>
          <a:p>
            <a:pPr lvl="0"/>
            <a:r>
              <a:rPr lang="en-US" b="1" dirty="0" smtClean="0"/>
              <a:t>Simulate determinations of </a:t>
            </a:r>
            <a:r>
              <a:rPr lang="en-US" b="1" dirty="0"/>
              <a:t>where patients are to be </a:t>
            </a:r>
            <a:r>
              <a:rPr lang="en-US" b="1" dirty="0" smtClean="0"/>
              <a:t>transported</a:t>
            </a:r>
            <a:endParaRPr lang="en-US" sz="2400" b="1" dirty="0"/>
          </a:p>
          <a:p>
            <a:pPr lvl="1"/>
            <a:r>
              <a:rPr lang="en-US" sz="3600" b="1" dirty="0" smtClean="0">
                <a:solidFill>
                  <a:srgbClr val="FF0000"/>
                </a:solidFill>
              </a:rPr>
              <a:t>For EMS on scene, </a:t>
            </a:r>
            <a:r>
              <a:rPr lang="en-US" sz="3600" b="1" u="sng" dirty="0" smtClean="0">
                <a:solidFill>
                  <a:srgbClr val="FF0000"/>
                </a:solidFill>
              </a:rPr>
              <a:t>ALL</a:t>
            </a:r>
            <a:r>
              <a:rPr lang="en-US" sz="3600" b="1" dirty="0" smtClean="0">
                <a:solidFill>
                  <a:srgbClr val="FF0000"/>
                </a:solidFill>
              </a:rPr>
              <a:t> Victim-Actors will go </a:t>
            </a:r>
            <a:r>
              <a:rPr lang="en-US" sz="3600" b="1" u="sng" dirty="0" smtClean="0">
                <a:solidFill>
                  <a:srgbClr val="FF0000"/>
                </a:solidFill>
              </a:rPr>
              <a:t>ONLY</a:t>
            </a:r>
            <a:r>
              <a:rPr lang="en-US" sz="3600" b="1" dirty="0" smtClean="0">
                <a:solidFill>
                  <a:srgbClr val="FF0000"/>
                </a:solidFill>
              </a:rPr>
              <a:t> to Miami Valley (Main)</a:t>
            </a:r>
          </a:p>
          <a:p>
            <a:r>
              <a:rPr lang="en-US" b="1" dirty="0" smtClean="0"/>
              <a:t>However, </a:t>
            </a:r>
            <a:r>
              <a:rPr lang="en-US" b="1" u="sng" dirty="0" smtClean="0"/>
              <a:t>Transport Officer and aide:</a:t>
            </a:r>
            <a:r>
              <a:rPr lang="en-US" b="1" dirty="0" smtClean="0"/>
              <a:t> </a:t>
            </a:r>
          </a:p>
          <a:p>
            <a:pPr lvl="1"/>
            <a:r>
              <a:rPr lang="en-US" b="1" dirty="0" smtClean="0"/>
              <a:t>Will use MCI Talk Group to determine hospital capabilities</a:t>
            </a:r>
          </a:p>
          <a:p>
            <a:pPr lvl="2"/>
            <a:r>
              <a:rPr lang="en-US" b="1" dirty="0" smtClean="0"/>
              <a:t>Limited to hospitals listed in Player Phone Book</a:t>
            </a:r>
          </a:p>
          <a:p>
            <a:pPr lvl="2"/>
            <a:r>
              <a:rPr lang="en-US" b="1" dirty="0" smtClean="0"/>
              <a:t>Use Sim Cell for all others – radio call </a:t>
            </a:r>
            <a:r>
              <a:rPr lang="en-US" b="1" dirty="0" err="1" smtClean="0"/>
              <a:t>SimCell</a:t>
            </a:r>
            <a:r>
              <a:rPr lang="en-US" b="1" dirty="0" smtClean="0"/>
              <a:t> &amp; Hospital Name</a:t>
            </a:r>
          </a:p>
          <a:p>
            <a:pPr lvl="1"/>
            <a:r>
              <a:rPr lang="en-US" b="1" dirty="0" smtClean="0"/>
              <a:t>Act as if ALL hospitals are available</a:t>
            </a:r>
          </a:p>
          <a:p>
            <a:pPr lvl="1"/>
            <a:r>
              <a:rPr lang="en-US" b="1" dirty="0" smtClean="0"/>
              <a:t>Simulate appropriate patient distribution</a:t>
            </a:r>
            <a:endParaRPr lang="en-US" sz="2000" b="1" dirty="0"/>
          </a:p>
          <a:p>
            <a:endParaRPr lang="en-US" b="1" dirty="0"/>
          </a:p>
        </p:txBody>
      </p:sp>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76400" y="3343274"/>
            <a:ext cx="6248400" cy="351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P3825.WAV">
            <a:hlinkClick r:id="" action="ppaction://media"/>
          </p:cNvPr>
          <p:cNvPicPr>
            <a:picLocks noRot="1" noChangeAspect="1"/>
          </p:cNvPicPr>
          <p:nvPr>
            <a:wavAudioFile r:embed="rId2" name="~PP3825.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906871100"/>
      </p:ext>
    </p:extLst>
  </p:cSld>
  <p:clrMapOvr>
    <a:masterClrMapping/>
  </p:clrMapOvr>
  <p:transition spd="slow" advTm="98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lstStyle/>
          <a:p>
            <a:r>
              <a:rPr lang="en-US" b="1" dirty="0" smtClean="0"/>
              <a:t>Regional </a:t>
            </a:r>
            <a:r>
              <a:rPr lang="en-US" b="1" dirty="0"/>
              <a:t>Hospital Notification System </a:t>
            </a:r>
          </a:p>
          <a:p>
            <a:pPr lvl="0"/>
            <a:r>
              <a:rPr lang="en-US" b="1" dirty="0" smtClean="0"/>
              <a:t>Triage patients </a:t>
            </a:r>
          </a:p>
          <a:p>
            <a:pPr lvl="0"/>
            <a:r>
              <a:rPr lang="en-US" b="1" u="sng" dirty="0" smtClean="0"/>
              <a:t>Transport patients</a:t>
            </a:r>
          </a:p>
          <a:p>
            <a:pPr lvl="1"/>
            <a:r>
              <a:rPr lang="en-US" b="1" dirty="0" smtClean="0"/>
              <a:t>Green Drill Triage Tags will be used for the exercise, and will be provided</a:t>
            </a:r>
            <a:endParaRPr lang="en-US" sz="2000" b="1" dirty="0" smtClean="0"/>
          </a:p>
          <a:p>
            <a:endParaRPr lang="en-US" dirty="0"/>
          </a:p>
        </p:txBody>
      </p:sp>
      <p:pic>
        <p:nvPicPr>
          <p:cNvPr id="6" name="~PP1828.WAV">
            <a:hlinkClick r:id="" action="ppaction://media"/>
          </p:cNvPr>
          <p:cNvPicPr>
            <a:picLocks noRot="1" noChangeAspect="1"/>
          </p:cNvPicPr>
          <p:nvPr>
            <a:wavAudioFile r:embed="rId1" name="~PP182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618882876"/>
      </p:ext>
    </p:extLst>
  </p:cSld>
  <p:clrMapOvr>
    <a:masterClrMapping/>
  </p:clrMapOvr>
  <p:transition spd="slow" advTm="22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Hospital and ED Activities</a:t>
            </a:r>
            <a:r>
              <a:rPr lang="en-US" b="1" dirty="0"/>
              <a:t>:</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0"/>
            <a:r>
              <a:rPr lang="en-US" b="1" dirty="0" smtClean="0"/>
              <a:t>Triage patients </a:t>
            </a:r>
          </a:p>
          <a:p>
            <a:pPr lvl="1"/>
            <a:r>
              <a:rPr lang="en-US" b="1" dirty="0" smtClean="0"/>
              <a:t>Expect walk-ins as well as transports from EMS</a:t>
            </a:r>
          </a:p>
          <a:p>
            <a:pPr lvl="0"/>
            <a:endParaRPr lang="en-US" sz="1600" b="1" dirty="0" smtClean="0"/>
          </a:p>
        </p:txBody>
      </p:sp>
      <p:pic>
        <p:nvPicPr>
          <p:cNvPr id="6" name="~PP3756.WAV">
            <a:hlinkClick r:id="" action="ppaction://media"/>
          </p:cNvPr>
          <p:cNvPicPr>
            <a:picLocks noRot="1" noChangeAspect="1"/>
          </p:cNvPicPr>
          <p:nvPr>
            <a:wavAudioFile r:embed="rId1" name="~PP375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1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48512" y="304800"/>
            <a:ext cx="8095488" cy="1143000"/>
          </a:xfrm>
        </p:spPr>
        <p:txBody>
          <a:bodyPr>
            <a:normAutofit fontScale="90000"/>
          </a:bodyPr>
          <a:lstStyle/>
          <a:p>
            <a:pPr eaLnBrk="1" fontAlgn="auto" hangingPunct="1">
              <a:spcAft>
                <a:spcPts val="0"/>
              </a:spcAft>
              <a:defRPr/>
            </a:pPr>
            <a:r>
              <a:rPr lang="en-US" sz="4400" b="1" dirty="0" smtClean="0">
                <a:solidFill>
                  <a:schemeClr val="tx2"/>
                </a:solidFill>
              </a:rPr>
              <a:t>Areas of Play &amp;</a:t>
            </a:r>
            <a:r>
              <a:rPr sz="4400" b="1" dirty="0" smtClean="0">
                <a:solidFill>
                  <a:schemeClr val="tx2"/>
                </a:solidFill>
              </a:rPr>
              <a:t> Command</a:t>
            </a:r>
            <a:r>
              <a:rPr lang="en-US" sz="4400" b="1" dirty="0" smtClean="0">
                <a:solidFill>
                  <a:schemeClr val="tx2"/>
                </a:solidFill>
              </a:rPr>
              <a:t> Issues</a:t>
            </a:r>
            <a:endParaRPr sz="4400" b="1" dirty="0" smtClean="0">
              <a:solidFill>
                <a:schemeClr val="tx2"/>
              </a:solidFill>
            </a:endParaRPr>
          </a:p>
        </p:txBody>
      </p:sp>
      <p:sp>
        <p:nvSpPr>
          <p:cNvPr id="26627" name="Content Placeholder 2"/>
          <p:cNvSpPr>
            <a:spLocks noGrp="1"/>
          </p:cNvSpPr>
          <p:nvPr>
            <p:ph idx="1"/>
          </p:nvPr>
        </p:nvSpPr>
        <p:spPr/>
        <p:txBody>
          <a:bodyPr>
            <a:normAutofit/>
          </a:bodyPr>
          <a:lstStyle/>
          <a:p>
            <a:pPr marL="274320" indent="-274320" eaLnBrk="1" fontAlgn="auto" hangingPunct="1">
              <a:spcAft>
                <a:spcPts val="0"/>
              </a:spcAft>
              <a:buFont typeface="Wingdings 2"/>
              <a:buNone/>
              <a:defRPr/>
            </a:pPr>
            <a:r>
              <a:rPr lang="en-US" b="1" u="sng" dirty="0" smtClean="0"/>
              <a:t>Command Key Points</a:t>
            </a:r>
          </a:p>
          <a:p>
            <a:pPr marL="274320" indent="-274320" eaLnBrk="1" fontAlgn="auto" hangingPunct="1">
              <a:spcAft>
                <a:spcPts val="0"/>
              </a:spcAft>
              <a:buFont typeface="Wingdings" pitchFamily="2" charset="2"/>
              <a:buChar char="q"/>
              <a:defRPr/>
            </a:pPr>
            <a:r>
              <a:rPr lang="en-US" b="1" dirty="0" smtClean="0"/>
              <a:t>Follow ICS/HICS structure </a:t>
            </a:r>
          </a:p>
          <a:p>
            <a:pPr marL="274320" indent="-274320" eaLnBrk="1" fontAlgn="auto" hangingPunct="1">
              <a:spcAft>
                <a:spcPts val="0"/>
              </a:spcAft>
              <a:buFont typeface="Wingdings" pitchFamily="2" charset="2"/>
              <a:buChar char="q"/>
              <a:defRPr/>
            </a:pPr>
            <a:r>
              <a:rPr lang="en-US" b="1" dirty="0" smtClean="0"/>
              <a:t>Avoid tunnel vision</a:t>
            </a:r>
          </a:p>
          <a:p>
            <a:pPr marL="274320" indent="-274320" eaLnBrk="1" fontAlgn="auto" hangingPunct="1">
              <a:spcAft>
                <a:spcPts val="0"/>
              </a:spcAft>
              <a:buFont typeface="Wingdings" pitchFamily="2" charset="2"/>
              <a:buChar char="q"/>
              <a:defRPr/>
            </a:pPr>
            <a:r>
              <a:rPr lang="en-US" b="1" dirty="0" smtClean="0"/>
              <a:t>Be </a:t>
            </a:r>
            <a:r>
              <a:rPr lang="en-US" b="1" u="sng" dirty="0" smtClean="0"/>
              <a:t>proactive</a:t>
            </a:r>
            <a:r>
              <a:rPr lang="en-US" b="1" dirty="0" smtClean="0"/>
              <a:t> not reactive</a:t>
            </a:r>
          </a:p>
          <a:p>
            <a:pPr marL="274320" indent="-274320" eaLnBrk="1" fontAlgn="auto" hangingPunct="1">
              <a:spcAft>
                <a:spcPts val="0"/>
              </a:spcAft>
              <a:buFont typeface="Wingdings" pitchFamily="2" charset="2"/>
              <a:buChar char="q"/>
              <a:defRPr/>
            </a:pPr>
            <a:r>
              <a:rPr lang="en-US" b="1" dirty="0" smtClean="0"/>
              <a:t>Communicate with organizational partners</a:t>
            </a:r>
          </a:p>
          <a:p>
            <a:pPr marL="274320" indent="-274320" eaLnBrk="1" fontAlgn="auto" hangingPunct="1">
              <a:spcAft>
                <a:spcPts val="0"/>
              </a:spcAft>
              <a:buFont typeface="Wingdings" pitchFamily="2" charset="2"/>
              <a:buChar char="q"/>
              <a:defRPr/>
            </a:pPr>
            <a:endParaRPr lang="en-US" sz="2800" dirty="0" smtClean="0">
              <a:solidFill>
                <a:schemeClr val="tx2">
                  <a:lumMod val="90000"/>
                </a:schemeClr>
              </a:solidFill>
            </a:endParaRPr>
          </a:p>
          <a:p>
            <a:pPr marL="274320" indent="-274320" eaLnBrk="1" fontAlgn="auto" hangingPunct="1">
              <a:spcAft>
                <a:spcPts val="0"/>
              </a:spcAft>
              <a:buFont typeface="Wingdings" pitchFamily="2" charset="2"/>
              <a:buChar char="q"/>
              <a:defRPr/>
            </a:pPr>
            <a:endParaRPr lang="en-US" sz="2800" dirty="0" smtClean="0">
              <a:solidFill>
                <a:schemeClr val="tx2">
                  <a:lumMod val="90000"/>
                </a:schemeClr>
              </a:solidFill>
            </a:endParaRPr>
          </a:p>
          <a:p>
            <a:pPr marL="274320" indent="-274320" eaLnBrk="1" fontAlgn="auto" hangingPunct="1">
              <a:spcAft>
                <a:spcPts val="0"/>
              </a:spcAft>
              <a:buFont typeface="Wingdings" pitchFamily="2" charset="2"/>
              <a:buChar char="q"/>
              <a:defRPr/>
            </a:pPr>
            <a:endParaRPr lang="en-US" sz="2400" dirty="0" smtClean="0">
              <a:solidFill>
                <a:schemeClr val="tx2">
                  <a:lumMod val="90000"/>
                </a:schemeClr>
              </a:solidFill>
            </a:endParaRPr>
          </a:p>
        </p:txBody>
      </p:sp>
      <p:pic>
        <p:nvPicPr>
          <p:cNvPr id="6" name="~PP55.WAV">
            <a:hlinkClick r:id="" action="ppaction://media"/>
          </p:cNvPr>
          <p:cNvPicPr>
            <a:picLocks noRot="1" noChangeAspect="1"/>
          </p:cNvPicPr>
          <p:nvPr>
            <a:wavAudioFile r:embed="rId1" name="~PP5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0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b="1" u="sng" dirty="0" smtClean="0"/>
              <a:t>Treat patients</a:t>
            </a:r>
          </a:p>
          <a:p>
            <a:pPr lvl="1"/>
            <a:r>
              <a:rPr lang="en-US" b="1" dirty="0" smtClean="0"/>
              <a:t>Patients should actually move to all playing areas of the hospital as necessary</a:t>
            </a:r>
          </a:p>
          <a:p>
            <a:pPr lvl="2"/>
            <a:r>
              <a:rPr lang="en-US" b="1" dirty="0" smtClean="0"/>
              <a:t>Player Directory</a:t>
            </a:r>
          </a:p>
          <a:p>
            <a:pPr lvl="1"/>
            <a:r>
              <a:rPr lang="en-US" b="1" dirty="0" err="1" smtClean="0"/>
              <a:t>Moulaged</a:t>
            </a:r>
            <a:r>
              <a:rPr lang="en-US" b="1" dirty="0" smtClean="0"/>
              <a:t> actors as injured victims; </a:t>
            </a:r>
          </a:p>
          <a:p>
            <a:pPr lvl="2"/>
            <a:r>
              <a:rPr lang="en-US" b="1" i="1" u="sng" dirty="0" smtClean="0"/>
              <a:t>NO INVASIVE PROCEDURES </a:t>
            </a:r>
            <a:r>
              <a:rPr lang="en-US" b="1" dirty="0" smtClean="0"/>
              <a:t>(IVs, airway adjuncts, radiological examinations, etc.)</a:t>
            </a:r>
          </a:p>
          <a:p>
            <a:r>
              <a:rPr lang="en-US" b="1" dirty="0" smtClean="0"/>
              <a:t>May also be actors simulating other roles (e.g., family members, press, etc.)</a:t>
            </a:r>
          </a:p>
          <a:p>
            <a:r>
              <a:rPr lang="en-US" b="1" dirty="0" err="1" smtClean="0"/>
              <a:t>As practical, Players and Controllers should say out loud “This is an exercise message.”</a:t>
            </a:r>
          </a:p>
        </p:txBody>
      </p:sp>
      <p:sp>
        <p:nvSpPr>
          <p:cNvPr id="6" name="Title 1"/>
          <p:cNvSpPr txBox="1">
            <a:spLocks/>
          </p:cNvSpPr>
          <p:nvPr/>
        </p:nvSpPr>
        <p:spPr>
          <a:xfrm>
            <a:off x="1588008" y="427038"/>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b="1" dirty="0" smtClean="0"/>
              <a:t>Hospital and ED Activities:</a:t>
            </a:r>
            <a:endParaRPr lang="en-US" b="1" dirty="0"/>
          </a:p>
        </p:txBody>
      </p:sp>
      <p:pic>
        <p:nvPicPr>
          <p:cNvPr id="7" name="~PP809.WAV">
            <a:hlinkClick r:id="" action="ppaction://media"/>
          </p:cNvPr>
          <p:cNvPicPr>
            <a:picLocks noRot="1" noChangeAspect="1"/>
          </p:cNvPicPr>
          <p:nvPr>
            <a:wavAudioFile r:embed="rId1" name="~PP8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906871100"/>
      </p:ext>
    </p:extLst>
  </p:cSld>
  <p:clrMapOvr>
    <a:masterClrMapping/>
  </p:clrMapOvr>
  <p:transition spd="slow" advTm="4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6" name="Picture 6" descr="Related image">
            <a:hlinkClick r:id="rId4"/>
          </p:cNvPr>
          <p:cNvPicPr>
            <a:picLocks noChangeAspect="1" noChangeArrowheads="1"/>
          </p:cNvPicPr>
          <p:nvPr/>
        </p:nvPicPr>
        <p:blipFill>
          <a:blip r:embed="rId5" cstate="print"/>
          <a:srcRect/>
          <a:stretch>
            <a:fillRect/>
          </a:stretch>
        </p:blipFill>
        <p:spPr bwMode="auto">
          <a:xfrm>
            <a:off x="0" y="1711022"/>
            <a:ext cx="9143999" cy="5146978"/>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62" name="Picture 2" descr="Image result for jacksonville landing shooting">
            <a:hlinkClick r:id="rId6"/>
          </p:cNvPr>
          <p:cNvPicPr>
            <a:picLocks noChangeAspect="1" noChangeArrowheads="1"/>
          </p:cNvPicPr>
          <p:nvPr/>
        </p:nvPicPr>
        <p:blipFill>
          <a:blip r:embed="rId7" cstate="print"/>
          <a:srcRect/>
          <a:stretch>
            <a:fillRect/>
          </a:stretch>
        </p:blipFill>
        <p:spPr bwMode="auto">
          <a:xfrm>
            <a:off x="4675609" y="0"/>
            <a:ext cx="4468390" cy="2514600"/>
          </a:xfrm>
          <a:prstGeom prst="rect">
            <a:avLst/>
          </a:prstGeom>
          <a:noFill/>
        </p:spPr>
      </p:pic>
      <p:pic>
        <p:nvPicPr>
          <p:cNvPr id="7" name="Picture 2" descr="Image result for jacksonville landing shooting video 2018">
            <a:hlinkClick r:id="rId8"/>
          </p:cNvPr>
          <p:cNvPicPr>
            <a:picLocks noChangeAspect="1" noChangeArrowheads="1"/>
          </p:cNvPicPr>
          <p:nvPr/>
        </p:nvPicPr>
        <p:blipFill>
          <a:blip r:embed="rId9" cstate="print"/>
          <a:srcRect/>
          <a:stretch>
            <a:fillRect/>
          </a:stretch>
        </p:blipFill>
        <p:spPr bwMode="auto">
          <a:xfrm>
            <a:off x="1" y="0"/>
            <a:ext cx="5691520" cy="3200400"/>
          </a:xfrm>
          <a:prstGeom prst="rect">
            <a:avLst/>
          </a:prstGeom>
          <a:noFill/>
        </p:spPr>
      </p:pic>
      <p:sp>
        <p:nvSpPr>
          <p:cNvPr id="8" name="Content Placeholder 2"/>
          <p:cNvSpPr txBox="1">
            <a:spLocks/>
          </p:cNvSpPr>
          <p:nvPr/>
        </p:nvSpPr>
        <p:spPr>
          <a:xfrm>
            <a:off x="1143000" y="1981200"/>
            <a:ext cx="4114800" cy="1524001"/>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Jacksonville, FL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August 26, 2018</a:t>
            </a:r>
            <a:endParaRPr kumimoji="0" lang="en-US" sz="2400" b="1" i="0" u="none" strike="noStrike" kern="1200" cap="none" spc="0" normalizeH="0" baseline="0" noProof="0" dirty="0" smtClean="0">
              <a:ln>
                <a:noFill/>
              </a:ln>
              <a:solidFill>
                <a:srgbClr val="FFFF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P3270.WAV">
            <a:hlinkClick r:id="" action="ppaction://media"/>
          </p:cNvPr>
          <p:cNvPicPr>
            <a:picLocks noRot="1" noChangeAspect="1"/>
          </p:cNvPicPr>
          <p:nvPr>
            <a:wavAudioFile r:embed="rId1" name="~PP3270.WAV"/>
          </p:nvPr>
        </p:nvPicPr>
        <p:blipFill>
          <a:blip r:embed="rId10"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425083230"/>
      </p:ext>
    </p:extLst>
  </p:cSld>
  <p:clrMapOvr>
    <a:masterClrMapping/>
  </p:clrMapOvr>
  <p:transition advTm="6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fontScale="90000"/>
          </a:bodyPr>
          <a:lstStyle/>
          <a:p>
            <a:r>
              <a:rPr lang="en-US" b="1" dirty="0" smtClean="0"/>
              <a:t>Dayton MMRS Triage Ribbon Kit</a:t>
            </a:r>
            <a:endParaRPr lang="en-US" b="1" dirty="0"/>
          </a:p>
        </p:txBody>
      </p:sp>
      <p:sp>
        <p:nvSpPr>
          <p:cNvPr id="3" name="Content Placeholder 2"/>
          <p:cNvSpPr>
            <a:spLocks noGrp="1"/>
          </p:cNvSpPr>
          <p:nvPr>
            <p:ph idx="1"/>
          </p:nvPr>
        </p:nvSpPr>
        <p:spPr>
          <a:xfrm>
            <a:off x="990600" y="1543581"/>
            <a:ext cx="5213078" cy="4800600"/>
          </a:xfrm>
        </p:spPr>
        <p:txBody>
          <a:bodyPr>
            <a:normAutofit/>
          </a:bodyPr>
          <a:lstStyle/>
          <a:p>
            <a:r>
              <a:rPr lang="en-US" b="1" dirty="0"/>
              <a:t>Triage Ribbon is principal indication of the patient’s category</a:t>
            </a:r>
          </a:p>
          <a:p>
            <a:r>
              <a:rPr lang="en-US" b="1" dirty="0"/>
              <a:t>Use Ribbons to attach the Tags</a:t>
            </a:r>
          </a:p>
          <a:p>
            <a:r>
              <a:rPr lang="en-US" b="1" dirty="0"/>
              <a:t>If Triage Category changes:</a:t>
            </a:r>
          </a:p>
          <a:p>
            <a:pPr lvl="1"/>
            <a:r>
              <a:rPr lang="en-US" b="1" dirty="0"/>
              <a:t>change the ribbon!</a:t>
            </a:r>
          </a:p>
          <a:p>
            <a:r>
              <a:rPr lang="en-US" b="1" dirty="0"/>
              <a:t>But keep the same Tag</a:t>
            </a: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2966" y="2590800"/>
            <a:ext cx="3400558" cy="2553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P2983.WAV">
            <a:hlinkClick r:id="" action="ppaction://media"/>
          </p:cNvPr>
          <p:cNvPicPr>
            <a:picLocks noRot="1" noChangeAspect="1"/>
          </p:cNvPicPr>
          <p:nvPr>
            <a:wavAudioFile r:embed="rId1" name="~PP2983.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949918396"/>
      </p:ext>
    </p:extLst>
  </p:cSld>
  <p:clrMapOvr>
    <a:masterClrMapping/>
  </p:clrMapOvr>
  <p:transition spd="slow" advTm="26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Dayton MMRS Triage Materials</a:t>
            </a:r>
            <a:endParaRPr lang="en-US" b="1" dirty="0"/>
          </a:p>
        </p:txBody>
      </p:sp>
      <p:sp>
        <p:nvSpPr>
          <p:cNvPr id="3" name="Content Placeholder 2"/>
          <p:cNvSpPr>
            <a:spLocks noGrp="1"/>
          </p:cNvSpPr>
          <p:nvPr>
            <p:ph idx="1"/>
          </p:nvPr>
        </p:nvSpPr>
        <p:spPr>
          <a:xfrm>
            <a:off x="2057400" y="1447800"/>
            <a:ext cx="6876288" cy="4800600"/>
          </a:xfrm>
        </p:spPr>
        <p:txBody>
          <a:bodyPr/>
          <a:lstStyle/>
          <a:p>
            <a:r>
              <a:rPr lang="en-US" b="1" dirty="0" smtClean="0"/>
              <a:t>Multiple versions </a:t>
            </a:r>
            <a:r>
              <a:rPr lang="en-US" b="1" dirty="0"/>
              <a:t>of Triage Tags:</a:t>
            </a:r>
          </a:p>
          <a:p>
            <a:pPr lvl="1"/>
            <a:r>
              <a:rPr lang="en-US" sz="3200" b="1" dirty="0"/>
              <a:t>“Live” tags are </a:t>
            </a:r>
            <a:r>
              <a:rPr lang="en-US" sz="3000" b="1" dirty="0"/>
              <a:t>White</a:t>
            </a:r>
            <a:endParaRPr lang="en-US" b="1" dirty="0"/>
          </a:p>
          <a:p>
            <a:pPr lvl="2"/>
            <a:r>
              <a:rPr lang="en-US" sz="2800" b="1" dirty="0"/>
              <a:t>Synthetic paper </a:t>
            </a:r>
          </a:p>
          <a:p>
            <a:pPr lvl="2"/>
            <a:r>
              <a:rPr lang="en-US" sz="2800" b="1" dirty="0"/>
              <a:t>Bar codes, numbers, &amp; RFID tags</a:t>
            </a:r>
          </a:p>
          <a:p>
            <a:pPr lvl="1"/>
            <a:r>
              <a:rPr lang="en-US" sz="3200" b="1" dirty="0"/>
              <a:t>Only for “real world” use:</a:t>
            </a:r>
          </a:p>
          <a:p>
            <a:pPr lvl="2"/>
            <a:r>
              <a:rPr lang="en-US" sz="3600" b="1" u="sng" dirty="0"/>
              <a:t>Actual MCIs</a:t>
            </a:r>
          </a:p>
          <a:p>
            <a:endParaRPr lang="en-US" dirty="0"/>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371600"/>
            <a:ext cx="2077578" cy="5378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P3711.WAV">
            <a:hlinkClick r:id="" action="ppaction://media"/>
          </p:cNvPr>
          <p:cNvPicPr>
            <a:picLocks noRot="1" noChangeAspect="1"/>
          </p:cNvPicPr>
          <p:nvPr>
            <a:wavAudioFile r:embed="rId1" name="~PP371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134213740"/>
      </p:ext>
    </p:extLst>
  </p:cSld>
  <p:clrMapOvr>
    <a:masterClrMapping/>
  </p:clrMapOvr>
  <p:transition spd="slow" advTm="12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7800" y="0"/>
            <a:ext cx="26035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86400" y="0"/>
            <a:ext cx="2743200" cy="6858000"/>
          </a:xfrm>
          <a:prstGeom prst="rect">
            <a:avLst/>
          </a:prstGeom>
        </p:spPr>
      </p:pic>
      <p:pic>
        <p:nvPicPr>
          <p:cNvPr id="7" name="~PP4008.WAV">
            <a:hlinkClick r:id="" action="ppaction://media"/>
          </p:cNvPr>
          <p:cNvPicPr>
            <a:picLocks noRot="1" noChangeAspect="1"/>
          </p:cNvPicPr>
          <p:nvPr>
            <a:wavAudioFile r:embed="rId1" name="~PP4008.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403489348"/>
      </p:ext>
    </p:extLst>
  </p:cSld>
  <p:clrMapOvr>
    <a:masterClrMapping/>
  </p:clrMapOvr>
  <p:transition spd="slow" advTm="28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19200" y="0"/>
            <a:ext cx="26463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05400" y="0"/>
            <a:ext cx="2743200" cy="6858000"/>
          </a:xfrm>
          <a:prstGeom prst="rect">
            <a:avLst/>
          </a:prstGeom>
        </p:spPr>
      </p:pic>
      <p:pic>
        <p:nvPicPr>
          <p:cNvPr id="7" name="~PP842.WAV">
            <a:hlinkClick r:id="" action="ppaction://media"/>
          </p:cNvPr>
          <p:cNvPicPr>
            <a:picLocks noRot="1" noChangeAspect="1"/>
          </p:cNvPicPr>
          <p:nvPr>
            <a:wavAudioFile r:embed="rId1" name="~PP842.WAV"/>
          </p:nvPr>
        </p:nvPicPr>
        <p:blipFill>
          <a:blip r:embed="rId6"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41261057"/>
      </p:ext>
    </p:extLst>
  </p:cSld>
  <p:clrMapOvr>
    <a:masterClrMapping/>
  </p:clrMapOvr>
  <p:transition spd="slow" advTm="12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smtClean="0"/>
              <a:t>Simulated victims will carry envelopes</a:t>
            </a:r>
          </a:p>
          <a:p>
            <a:pPr lvl="1"/>
            <a:r>
              <a:rPr lang="en-US" sz="3200" b="1" dirty="0" smtClean="0"/>
              <a:t>Inside envelopes is more information on patient condition</a:t>
            </a:r>
          </a:p>
          <a:p>
            <a:r>
              <a:rPr lang="en-US" b="1" dirty="0" smtClean="0"/>
              <a:t>Envelopes will be color-coded based and labeled </a:t>
            </a:r>
          </a:p>
          <a:p>
            <a:r>
              <a:rPr lang="en-US" b="1" u="sng" dirty="0" smtClean="0"/>
              <a:t>Envelopes must NOT be opened until the time and location indicated</a:t>
            </a:r>
            <a:endParaRPr lang="en-US" b="1" u="sng"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81800" y="5276850"/>
            <a:ext cx="1905000" cy="1428750"/>
          </a:xfrm>
          <a:prstGeom prst="rect">
            <a:avLst/>
          </a:prstGeom>
        </p:spPr>
      </p:pic>
      <p:pic>
        <p:nvPicPr>
          <p:cNvPr id="7" name="~PP101.WAV">
            <a:hlinkClick r:id="" action="ppaction://media"/>
          </p:cNvPr>
          <p:cNvPicPr>
            <a:picLocks noRot="1" noChangeAspect="1"/>
          </p:cNvPicPr>
          <p:nvPr>
            <a:wavAudioFile r:embed="rId1" name="~PP10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827117433"/>
      </p:ext>
    </p:extLst>
  </p:cSld>
  <p:clrMapOvr>
    <a:masterClrMapping/>
  </p:clrMapOvr>
  <p:transition advTm="40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8153400" cy="1981200"/>
          </a:xfrm>
        </p:spPr>
        <p:txBody>
          <a:bodyPr numCol="2">
            <a:noAutofit/>
          </a:bodyPr>
          <a:lstStyle/>
          <a:p>
            <a:pPr marL="658368" lvl="2" indent="0">
              <a:spcBef>
                <a:spcPts val="1200"/>
              </a:spcBef>
              <a:buNone/>
            </a:pPr>
            <a:r>
              <a:rPr lang="en-US" sz="2800" b="1" dirty="0" smtClean="0">
                <a:solidFill>
                  <a:srgbClr val="7030A0"/>
                </a:solidFill>
                <a:effectLst>
                  <a:outerShdw blurRad="38100" dist="38100" dir="2700000" algn="tl">
                    <a:srgbClr val="000000">
                      <a:alpha val="43137"/>
                    </a:srgbClr>
                  </a:outerShdw>
                </a:effectLst>
              </a:rPr>
              <a:t>Purple</a:t>
            </a:r>
          </a:p>
          <a:p>
            <a:pPr marL="658368" lvl="2" indent="0">
              <a:spcBef>
                <a:spcPts val="1200"/>
              </a:spcBef>
              <a:buNone/>
            </a:pPr>
            <a:r>
              <a:rPr lang="en-US" sz="2800" b="1" dirty="0">
                <a:solidFill>
                  <a:schemeClr val="accent4"/>
                </a:solidFill>
                <a:effectLst>
                  <a:outerShdw blurRad="38100" dist="38100" dir="2700000" algn="tl">
                    <a:srgbClr val="000000">
                      <a:alpha val="43137"/>
                    </a:srgbClr>
                  </a:outerShdw>
                </a:effectLst>
              </a:rPr>
              <a:t>Green</a:t>
            </a:r>
          </a:p>
          <a:p>
            <a:pPr marL="658368" lvl="2" indent="0">
              <a:spcBef>
                <a:spcPts val="1200"/>
              </a:spcBef>
              <a:buNone/>
            </a:pPr>
            <a:r>
              <a:rPr lang="en-US" sz="2800" b="1" dirty="0" smtClean="0">
                <a:solidFill>
                  <a:srgbClr val="FF33CC"/>
                </a:solidFill>
                <a:effectLst>
                  <a:outerShdw blurRad="38100" dist="38100" dir="2700000" algn="tl">
                    <a:srgbClr val="000000">
                      <a:alpha val="43137"/>
                    </a:srgbClr>
                  </a:outerShdw>
                </a:effectLst>
              </a:rPr>
              <a:t>Pink</a:t>
            </a:r>
          </a:p>
          <a:p>
            <a:pPr marL="658368" lvl="2" indent="0">
              <a:spcBef>
                <a:spcPts val="1200"/>
              </a:spcBef>
              <a:buNone/>
            </a:pPr>
            <a:r>
              <a:rPr lang="en-US" sz="2800" b="1" dirty="0" smtClean="0">
                <a:solidFill>
                  <a:srgbClr val="FFFF00"/>
                </a:solidFill>
                <a:effectLst>
                  <a:outerShdw blurRad="38100" dist="38100" dir="2700000" algn="tl">
                    <a:srgbClr val="000000">
                      <a:alpha val="43137"/>
                    </a:srgbClr>
                  </a:outerShdw>
                </a:effectLst>
              </a:rPr>
              <a:t>Yellow</a:t>
            </a:r>
          </a:p>
          <a:p>
            <a:pPr marL="658368" lvl="2" indent="0">
              <a:spcBef>
                <a:spcPts val="1200"/>
              </a:spcBef>
              <a:buNone/>
            </a:pPr>
            <a:r>
              <a:rPr lang="en-US" sz="2800" b="1" dirty="0" smtClean="0">
                <a:solidFill>
                  <a:schemeClr val="accent5">
                    <a:lumMod val="60000"/>
                    <a:lumOff val="40000"/>
                  </a:schemeClr>
                </a:solidFill>
                <a:effectLst>
                  <a:outerShdw blurRad="38100" dist="38100" dir="2700000" algn="tl">
                    <a:srgbClr val="000000">
                      <a:alpha val="43137"/>
                    </a:srgbClr>
                  </a:outerShdw>
                </a:effectLst>
              </a:rPr>
              <a:t>Orange</a:t>
            </a:r>
          </a:p>
          <a:p>
            <a:endParaRPr lang="en-US" dirty="0"/>
          </a:p>
        </p:txBody>
      </p:sp>
      <p:sp>
        <p:nvSpPr>
          <p:cNvPr id="4" name="Content Placeholder 2"/>
          <p:cNvSpPr txBox="1">
            <a:spLocks/>
          </p:cNvSpPr>
          <p:nvPr/>
        </p:nvSpPr>
        <p:spPr>
          <a:xfrm>
            <a:off x="1066800" y="3276600"/>
            <a:ext cx="7943088" cy="3276600"/>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Victim envelopes will be labeled, e.g.:</a:t>
            </a:r>
          </a:p>
          <a:p>
            <a:pPr marL="822960" lvl="1" indent="-283464">
              <a:spcBef>
                <a:spcPts val="600"/>
              </a:spcBef>
              <a:buClr>
                <a:schemeClr val="accent1"/>
              </a:buClr>
              <a:buSzPct val="80000"/>
              <a:buFont typeface="Wingdings 2"/>
              <a:buChar char=""/>
            </a:pPr>
            <a:r>
              <a:rPr lang="en-US" sz="3200" b="1" dirty="0" smtClean="0">
                <a:solidFill>
                  <a:schemeClr val="accent5">
                    <a:lumMod val="60000"/>
                    <a:lumOff val="40000"/>
                  </a:schemeClr>
                </a:solidFill>
                <a:effectLst>
                  <a:outerShdw blurRad="38100" dist="38100" dir="2700000" algn="tl">
                    <a:srgbClr val="000000">
                      <a:alpha val="43137"/>
                    </a:srgbClr>
                  </a:outerShdw>
                </a:effectLst>
              </a:rPr>
              <a:t>Do not open until after 20 minutes in ED</a:t>
            </a:r>
          </a:p>
          <a:p>
            <a:pPr marL="822960" lvl="1" indent="-283464">
              <a:spcBef>
                <a:spcPts val="600"/>
              </a:spcBef>
              <a:buClr>
                <a:schemeClr val="accent1"/>
              </a:buClr>
              <a:buSzPct val="80000"/>
              <a:buFont typeface="Wingdings 2"/>
              <a:buChar char=""/>
            </a:pPr>
            <a:r>
              <a:rPr lang="en-US" sz="3200" b="1" dirty="0" smtClean="0">
                <a:solidFill>
                  <a:srgbClr val="7030A0"/>
                </a:solidFill>
                <a:effectLst>
                  <a:outerShdw blurRad="38100" dist="38100" dir="2700000" algn="tl">
                    <a:srgbClr val="000000">
                      <a:alpha val="43137"/>
                    </a:srgbClr>
                  </a:outerShdw>
                </a:effectLst>
              </a:rPr>
              <a:t>Do not open until patient is in OR</a:t>
            </a:r>
            <a:endParaRPr lang="en-US" sz="3200" b="1" u="sng" dirty="0" smtClean="0">
              <a:solidFill>
                <a:srgbClr val="7030A0"/>
              </a:solidFill>
              <a:effectLst>
                <a:outerShdw blurRad="38100" dist="38100" dir="2700000" algn="tl">
                  <a:srgbClr val="000000">
                    <a:alpha val="43137"/>
                  </a:srgbClr>
                </a:outerShdw>
              </a:effectLst>
            </a:endParaRPr>
          </a:p>
          <a:p>
            <a:pPr marL="822960" lvl="1" indent="-283464">
              <a:spcBef>
                <a:spcPts val="600"/>
              </a:spcBef>
              <a:buClr>
                <a:schemeClr val="accent1"/>
              </a:buClr>
              <a:buSzPct val="80000"/>
              <a:buFont typeface="Wingdings 2"/>
              <a:buChar char=""/>
            </a:pPr>
            <a:endParaRPr lang="en-US" sz="3200" b="1" u="sng" dirty="0" smtClean="0"/>
          </a:p>
        </p:txBody>
      </p:sp>
      <p:pic>
        <p:nvPicPr>
          <p:cNvPr id="6" name="~PP1215.WAV">
            <a:hlinkClick r:id="" action="ppaction://media"/>
          </p:cNvPr>
          <p:cNvPicPr>
            <a:picLocks noRot="1" noChangeAspect="1"/>
          </p:cNvPicPr>
          <p:nvPr>
            <a:wavAudioFile r:embed="rId1" name="~PP1215.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475039871"/>
      </p:ext>
    </p:extLst>
  </p:cSld>
  <p:clrMapOvr>
    <a:masterClrMapping/>
  </p:clrMapOvr>
  <p:transition advTm="2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Labs and Imaging</a:t>
            </a:r>
            <a:endParaRPr lang="en-US" b="1"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85440" y="4191000"/>
            <a:ext cx="6611273" cy="2191056"/>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14016" y="1447800"/>
            <a:ext cx="6849431" cy="2886478"/>
          </a:xfrm>
          <a:prstGeom prst="rect">
            <a:avLst/>
          </a:prstGeom>
          <a:effectLst>
            <a:outerShdw blurRad="50800" dist="38100" dir="5400000" algn="t" rotWithShape="0">
              <a:prstClr val="black">
                <a:alpha val="40000"/>
              </a:prstClr>
            </a:outerShdw>
          </a:effectLst>
        </p:spPr>
      </p:pic>
      <p:pic>
        <p:nvPicPr>
          <p:cNvPr id="7" name="~PP1963.WAV">
            <a:hlinkClick r:id="" action="ppaction://media"/>
          </p:cNvPr>
          <p:cNvPicPr>
            <a:picLocks noRot="1" noChangeAspect="1"/>
          </p:cNvPicPr>
          <p:nvPr>
            <a:wavAudioFile r:embed="rId1" name="~PP196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742422724"/>
      </p:ext>
    </p:extLst>
  </p:cSld>
  <p:clrMapOvr>
    <a:masterClrMapping/>
  </p:clrMapOvr>
  <p:transition advTm="33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581149" y="5179902"/>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219200" y="1447800"/>
            <a:ext cx="3429000" cy="4801314"/>
          </a:xfrm>
          <a:prstGeom prst="rect">
            <a:avLst/>
          </a:prstGeom>
          <a:solidFill>
            <a:schemeClr val="bg1"/>
          </a:solidFill>
          <a:ln>
            <a:solidFill>
              <a:schemeClr val="tx1"/>
            </a:solidFill>
          </a:ln>
        </p:spPr>
        <p:txBody>
          <a:bodyPr wrap="square" rtlCol="0">
            <a:spAutoFit/>
          </a:bodyPr>
          <a:lstStyle/>
          <a:p>
            <a:r>
              <a:rPr lang="en-US" dirty="0" smtClean="0"/>
              <a:t>Dawn of a New Day</a:t>
            </a:r>
          </a:p>
          <a:p>
            <a:r>
              <a:rPr lang="en-US" dirty="0" smtClean="0"/>
              <a:t>Pt. Name</a:t>
            </a:r>
          </a:p>
          <a:p>
            <a:r>
              <a:rPr lang="en-US" dirty="0" smtClean="0"/>
              <a:t>Pt.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itle 1"/>
          <p:cNvSpPr>
            <a:spLocks noGrp="1"/>
          </p:cNvSpPr>
          <p:nvPr>
            <p:ph type="title"/>
          </p:nvPr>
        </p:nvSpPr>
        <p:spPr>
          <a:xfrm>
            <a:off x="990600" y="274638"/>
            <a:ext cx="8153400" cy="1143000"/>
          </a:xfrm>
        </p:spPr>
        <p:txBody>
          <a:bodyPr/>
          <a:lstStyle/>
          <a:p>
            <a:r>
              <a:rPr lang="en-US" b="1" dirty="0" smtClean="0"/>
              <a:t>Labelling</a:t>
            </a:r>
            <a:endParaRPr lang="en-US" b="1" dirty="0"/>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29200" y="1371600"/>
            <a:ext cx="3638538" cy="470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5105399" y="1578769"/>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0486" r="50524" b="40890"/>
          <a:stretch/>
        </p:blipFill>
        <p:spPr bwMode="auto">
          <a:xfrm>
            <a:off x="5105399" y="3276600"/>
            <a:ext cx="1724026" cy="87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5105399" y="1578769"/>
            <a:ext cx="1724025" cy="646331"/>
          </a:xfrm>
          <a:prstGeom prst="rect">
            <a:avLst/>
          </a:prstGeom>
          <a:noFill/>
        </p:spPr>
        <p:txBody>
          <a:bodyPr wrap="square" rtlCol="0">
            <a:spAutoFit/>
          </a:bodyPr>
          <a:lstStyle/>
          <a:p>
            <a:r>
              <a:rPr lang="en-US" dirty="0" smtClean="0"/>
              <a:t>Tourniquet</a:t>
            </a:r>
          </a:p>
          <a:p>
            <a:r>
              <a:rPr lang="en-US" dirty="0" smtClean="0"/>
              <a:t>Time:________</a:t>
            </a:r>
            <a:endParaRPr lang="en-US" dirty="0"/>
          </a:p>
        </p:txBody>
      </p:sp>
      <p:sp>
        <p:nvSpPr>
          <p:cNvPr id="12" name="TextBox 11"/>
          <p:cNvSpPr txBox="1"/>
          <p:nvPr/>
        </p:nvSpPr>
        <p:spPr>
          <a:xfrm>
            <a:off x="5105399" y="3302794"/>
            <a:ext cx="1724025" cy="923330"/>
          </a:xfrm>
          <a:prstGeom prst="rect">
            <a:avLst/>
          </a:prstGeom>
          <a:noFill/>
        </p:spPr>
        <p:txBody>
          <a:bodyPr wrap="square" rtlCol="0">
            <a:spAutoFit/>
          </a:bodyPr>
          <a:lstStyle/>
          <a:p>
            <a:r>
              <a:rPr lang="en-US" dirty="0" smtClean="0"/>
              <a:t>IV Start</a:t>
            </a:r>
            <a:endParaRPr lang="en-US" dirty="0"/>
          </a:p>
          <a:p>
            <a:r>
              <a:rPr lang="en-US" dirty="0"/>
              <a:t>Time:________</a:t>
            </a:r>
          </a:p>
          <a:p>
            <a:endParaRPr lang="en-US" dirty="0"/>
          </a:p>
        </p:txBody>
      </p:sp>
      <p:pic>
        <p:nvPicPr>
          <p:cNvPr id="1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295400" y="2478882"/>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94" t="4403" r="50523" b="77024"/>
          <a:stretch/>
        </p:blipFill>
        <p:spPr bwMode="auto">
          <a:xfrm>
            <a:off x="1281112" y="3607594"/>
            <a:ext cx="1724025" cy="873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extBox 13"/>
          <p:cNvSpPr txBox="1"/>
          <p:nvPr/>
        </p:nvSpPr>
        <p:spPr>
          <a:xfrm>
            <a:off x="1262062" y="3607594"/>
            <a:ext cx="1724025" cy="646331"/>
          </a:xfrm>
          <a:prstGeom prst="rect">
            <a:avLst/>
          </a:prstGeom>
          <a:noFill/>
        </p:spPr>
        <p:txBody>
          <a:bodyPr wrap="square" rtlCol="0">
            <a:spAutoFit/>
          </a:bodyPr>
          <a:lstStyle/>
          <a:p>
            <a:r>
              <a:rPr lang="en-US" dirty="0" smtClean="0"/>
              <a:t>Chest Tube</a:t>
            </a:r>
          </a:p>
          <a:p>
            <a:r>
              <a:rPr lang="en-US" dirty="0" smtClean="0"/>
              <a:t>Time:________</a:t>
            </a:r>
            <a:endParaRPr lang="en-US" dirty="0"/>
          </a:p>
        </p:txBody>
      </p:sp>
      <p:sp>
        <p:nvSpPr>
          <p:cNvPr id="15" name="TextBox 14"/>
          <p:cNvSpPr txBox="1"/>
          <p:nvPr/>
        </p:nvSpPr>
        <p:spPr>
          <a:xfrm>
            <a:off x="1295400" y="2478882"/>
            <a:ext cx="1724025" cy="646331"/>
          </a:xfrm>
          <a:prstGeom prst="rect">
            <a:avLst/>
          </a:prstGeom>
          <a:noFill/>
        </p:spPr>
        <p:txBody>
          <a:bodyPr wrap="square" rtlCol="0">
            <a:spAutoFit/>
          </a:bodyPr>
          <a:lstStyle/>
          <a:p>
            <a:r>
              <a:rPr lang="en-US" dirty="0" smtClean="0"/>
              <a:t>FAST Exam</a:t>
            </a:r>
          </a:p>
          <a:p>
            <a:r>
              <a:rPr lang="en-US" dirty="0" smtClean="0"/>
              <a:t>Time:________</a:t>
            </a:r>
            <a:endParaRPr lang="en-US" dirty="0"/>
          </a:p>
        </p:txBody>
      </p:sp>
      <p:sp>
        <p:nvSpPr>
          <p:cNvPr id="16" name="TextBox 15"/>
          <p:cNvSpPr txBox="1"/>
          <p:nvPr/>
        </p:nvSpPr>
        <p:spPr>
          <a:xfrm>
            <a:off x="1619250" y="5198445"/>
            <a:ext cx="1724025" cy="646331"/>
          </a:xfrm>
          <a:prstGeom prst="rect">
            <a:avLst/>
          </a:prstGeom>
          <a:noFill/>
        </p:spPr>
        <p:txBody>
          <a:bodyPr wrap="square" rtlCol="0">
            <a:spAutoFit/>
          </a:bodyPr>
          <a:lstStyle/>
          <a:p>
            <a:r>
              <a:rPr lang="en-US" dirty="0" smtClean="0"/>
              <a:t>Packed RBCs</a:t>
            </a:r>
          </a:p>
          <a:p>
            <a:r>
              <a:rPr lang="en-US" dirty="0" smtClean="0"/>
              <a:t>Time:________</a:t>
            </a:r>
            <a:endParaRPr lang="en-US" dirty="0"/>
          </a:p>
        </p:txBody>
      </p:sp>
      <p:pic>
        <p:nvPicPr>
          <p:cNvPr id="18" name="~PP244.WAV">
            <a:hlinkClick r:id="" action="ppaction://media"/>
          </p:cNvPr>
          <p:cNvPicPr>
            <a:picLocks noRot="1" noChangeAspect="1"/>
          </p:cNvPicPr>
          <p:nvPr>
            <a:wavAudioFile r:embed="rId2" name="~PP244.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212647749"/>
      </p:ext>
    </p:extLst>
  </p:cSld>
  <p:clrMapOvr>
    <a:masterClrMapping/>
  </p:clrMapOvr>
  <p:transition advTm="5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1.48148E-6 L -0.41093 0.09491 " pathEditMode="relative" rAng="0" ptsTypes="AA">
                                      <p:cBhvr>
                                        <p:cTn id="16" dur="2000" fill="hold"/>
                                        <p:tgtEl>
                                          <p:spTgt spid="8"/>
                                        </p:tgtEl>
                                        <p:attrNameLst>
                                          <p:attrName>ppt_x</p:attrName>
                                          <p:attrName>ppt_y</p:attrName>
                                        </p:attrNameLst>
                                      </p:cBhvr>
                                      <p:rCtr x="-20556" y="4745"/>
                                    </p:animMotion>
                                  </p:childTnLst>
                                </p:cTn>
                              </p:par>
                              <p:par>
                                <p:cTn id="17" presetID="6" presetClass="emph" presetSubtype="0" fill="hold" nodeType="withEffect">
                                  <p:stCondLst>
                                    <p:cond delay="0"/>
                                  </p:stCondLst>
                                  <p:childTnLst>
                                    <p:animScale>
                                      <p:cBhvr>
                                        <p:cTn id="18" dur="2000" fill="hold"/>
                                        <p:tgtEl>
                                          <p:spTgt spid="8"/>
                                        </p:tgtEl>
                                      </p:cBhvr>
                                      <p:by x="50000" y="50000"/>
                                    </p:animScale>
                                  </p:childTnLst>
                                </p:cTn>
                              </p:par>
                              <p:par>
                                <p:cTn id="19" presetID="42" presetClass="path" presetSubtype="0" accel="50000" decel="50000" fill="hold" grpId="0" nodeType="withEffect">
                                  <p:stCondLst>
                                    <p:cond delay="0"/>
                                  </p:stCondLst>
                                  <p:childTnLst>
                                    <p:animMotion origin="layout" path="M -4.16667E-6 4.07407E-6 L -0.41093 0.10949 " pathEditMode="relative" rAng="0" ptsTypes="AA">
                                      <p:cBhvr>
                                        <p:cTn id="20" dur="2000" fill="hold"/>
                                        <p:tgtEl>
                                          <p:spTgt spid="5"/>
                                        </p:tgtEl>
                                        <p:attrNameLst>
                                          <p:attrName>ppt_x</p:attrName>
                                          <p:attrName>ppt_y</p:attrName>
                                        </p:attrNameLst>
                                      </p:cBhvr>
                                      <p:rCtr x="-20556" y="5463"/>
                                    </p:animMotion>
                                  </p:childTnLst>
                                </p:cTn>
                              </p:par>
                              <p:par>
                                <p:cTn id="21" presetID="6" presetClass="emph" presetSubtype="0" fill="hold" grpId="1" nodeType="withEffect">
                                  <p:stCondLst>
                                    <p:cond delay="0"/>
                                  </p:stCondLst>
                                  <p:childTnLst>
                                    <p:animScale>
                                      <p:cBhvr>
                                        <p:cTn id="22" dur="2000" fill="hold"/>
                                        <p:tgtEl>
                                          <p:spTgt spid="5"/>
                                        </p:tgtEl>
                                      </p:cBhvr>
                                      <p:by x="50000" y="50000"/>
                                    </p:animScale>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3.33333E-6 L -0.4276 -0.06389 " pathEditMode="relative" rAng="0" ptsTypes="AA">
                                      <p:cBhvr>
                                        <p:cTn id="26" dur="2000" fill="hold"/>
                                        <p:tgtEl>
                                          <p:spTgt spid="9"/>
                                        </p:tgtEl>
                                        <p:attrNameLst>
                                          <p:attrName>ppt_x</p:attrName>
                                          <p:attrName>ppt_y</p:attrName>
                                        </p:attrNameLst>
                                      </p:cBhvr>
                                      <p:rCtr x="-21389" y="-3194"/>
                                    </p:animMotion>
                                  </p:childTnLst>
                                </p:cTn>
                              </p:par>
                              <p:par>
                                <p:cTn id="27" presetID="6" presetClass="emph" presetSubtype="0" fill="hold" nodeType="withEffect">
                                  <p:stCondLst>
                                    <p:cond delay="0"/>
                                  </p:stCondLst>
                                  <p:childTnLst>
                                    <p:animScale>
                                      <p:cBhvr>
                                        <p:cTn id="28" dur="2000" fill="hold"/>
                                        <p:tgtEl>
                                          <p:spTgt spid="9"/>
                                        </p:tgtEl>
                                      </p:cBhvr>
                                      <p:by x="50000" y="50000"/>
                                    </p:animScale>
                                  </p:childTnLst>
                                </p:cTn>
                              </p:par>
                              <p:par>
                                <p:cTn id="29" presetID="42" presetClass="path" presetSubtype="0" accel="50000" decel="50000" fill="hold" grpId="0" nodeType="withEffect">
                                  <p:stCondLst>
                                    <p:cond delay="0"/>
                                  </p:stCondLst>
                                  <p:childTnLst>
                                    <p:animMotion origin="layout" path="M -4.16667E-6 5.22906E-7 L -0.4276 -0.05299 " pathEditMode="relative" rAng="0" ptsTypes="AA">
                                      <p:cBhvr>
                                        <p:cTn id="30" dur="2000" fill="hold"/>
                                        <p:tgtEl>
                                          <p:spTgt spid="12"/>
                                        </p:tgtEl>
                                        <p:attrNameLst>
                                          <p:attrName>ppt_x</p:attrName>
                                          <p:attrName>ppt_y</p:attrName>
                                        </p:attrNameLst>
                                      </p:cBhvr>
                                      <p:rCtr x="-21389" y="-2661"/>
                                    </p:animMotion>
                                  </p:childTnLst>
                                </p:cTn>
                              </p:par>
                              <p:par>
                                <p:cTn id="31" presetID="6" presetClass="emph" presetSubtype="0" fill="hold" grpId="1" nodeType="withEffect">
                                  <p:stCondLst>
                                    <p:cond delay="0"/>
                                  </p:stCondLst>
                                  <p:childTnLst>
                                    <p:animScale>
                                      <p:cBhvr>
                                        <p:cTn id="32" dur="2000" fill="hold"/>
                                        <p:tgtEl>
                                          <p:spTgt spid="12"/>
                                        </p:tgtEl>
                                      </p:cBhvr>
                                      <p:by x="50000" y="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1.48148E-6 L -0.41093 0.09491 " pathEditMode="relative" rAng="0" ptsTypes="AA">
                                      <p:cBhvr>
                                        <p:cTn id="36" dur="2000" fill="hold"/>
                                        <p:tgtEl>
                                          <p:spTgt spid="11"/>
                                        </p:tgtEl>
                                        <p:attrNameLst>
                                          <p:attrName>ppt_x</p:attrName>
                                          <p:attrName>ppt_y</p:attrName>
                                        </p:attrNameLst>
                                      </p:cBhvr>
                                      <p:rCtr x="-20556" y="4745"/>
                                    </p:animMotion>
                                  </p:childTnLst>
                                </p:cTn>
                              </p:par>
                              <p:par>
                                <p:cTn id="37" presetID="6" presetClass="emph" presetSubtype="0" fill="hold" nodeType="withEffect">
                                  <p:stCondLst>
                                    <p:cond delay="0"/>
                                  </p:stCondLst>
                                  <p:childTnLst>
                                    <p:animScale>
                                      <p:cBhvr>
                                        <p:cTn id="38" dur="2000" fill="hold"/>
                                        <p:tgtEl>
                                          <p:spTgt spid="11"/>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1.48148E-6 L -0.41093 0.09491 " pathEditMode="relative" rAng="0" ptsTypes="AA">
                                      <p:cBhvr>
                                        <p:cTn id="42" dur="2000" fill="hold"/>
                                        <p:tgtEl>
                                          <p:spTgt spid="13"/>
                                        </p:tgtEl>
                                        <p:attrNameLst>
                                          <p:attrName>ppt_x</p:attrName>
                                          <p:attrName>ppt_y</p:attrName>
                                        </p:attrNameLst>
                                      </p:cBhvr>
                                      <p:rCtr x="-20556" y="4745"/>
                                    </p:animMotion>
                                  </p:childTnLst>
                                </p:cTn>
                              </p:par>
                              <p:par>
                                <p:cTn id="43" presetID="6" presetClass="emph" presetSubtype="0" fill="hold" nodeType="withEffect">
                                  <p:stCondLst>
                                    <p:cond delay="0"/>
                                  </p:stCondLst>
                                  <p:childTnLst>
                                    <p:animScale>
                                      <p:cBhvr>
                                        <p:cTn id="44" dur="2000" fill="hold"/>
                                        <p:tgtEl>
                                          <p:spTgt spid="13"/>
                                        </p:tgtEl>
                                      </p:cBhvr>
                                      <p:by x="50000" y="50000"/>
                                    </p:animScale>
                                  </p:childTnLst>
                                </p:cTn>
                              </p:par>
                              <p:par>
                                <p:cTn id="45" presetID="42" presetClass="path" presetSubtype="0" accel="50000" decel="50000" fill="hold" grpId="0" nodeType="withEffect">
                                  <p:stCondLst>
                                    <p:cond delay="0"/>
                                  </p:stCondLst>
                                  <p:childTnLst>
                                    <p:animMotion origin="layout" path="M -4.16667E-6 4.07407E-6 L -0.41093 0.10949 " pathEditMode="relative" rAng="0" ptsTypes="AA">
                                      <p:cBhvr>
                                        <p:cTn id="46" dur="2000" fill="hold"/>
                                        <p:tgtEl>
                                          <p:spTgt spid="14"/>
                                        </p:tgtEl>
                                        <p:attrNameLst>
                                          <p:attrName>ppt_x</p:attrName>
                                          <p:attrName>ppt_y</p:attrName>
                                        </p:attrNameLst>
                                      </p:cBhvr>
                                      <p:rCtr x="-20556" y="5463"/>
                                    </p:animMotion>
                                  </p:childTnLst>
                                </p:cTn>
                              </p:par>
                              <p:par>
                                <p:cTn id="47" presetID="6" presetClass="emph" presetSubtype="0" fill="hold" grpId="1" nodeType="withEffect">
                                  <p:stCondLst>
                                    <p:cond delay="0"/>
                                  </p:stCondLst>
                                  <p:childTnLst>
                                    <p:animScale>
                                      <p:cBhvr>
                                        <p:cTn id="48" dur="2000" fill="hold"/>
                                        <p:tgtEl>
                                          <p:spTgt spid="14"/>
                                        </p:tgtEl>
                                      </p:cBhvr>
                                      <p:by x="50000" y="50000"/>
                                    </p:animScale>
                                  </p:childTnLst>
                                </p:cTn>
                              </p:par>
                              <p:par>
                                <p:cTn id="49" presetID="42" presetClass="path" presetSubtype="0" accel="50000" decel="50000" fill="hold" grpId="0" nodeType="withEffect">
                                  <p:stCondLst>
                                    <p:cond delay="0"/>
                                  </p:stCondLst>
                                  <p:childTnLst>
                                    <p:animMotion origin="layout" path="M -4.16667E-6 4.07407E-6 L -0.41093 0.10949 " pathEditMode="relative" rAng="0" ptsTypes="AA">
                                      <p:cBhvr>
                                        <p:cTn id="50" dur="2000" fill="hold"/>
                                        <p:tgtEl>
                                          <p:spTgt spid="15"/>
                                        </p:tgtEl>
                                        <p:attrNameLst>
                                          <p:attrName>ppt_x</p:attrName>
                                          <p:attrName>ppt_y</p:attrName>
                                        </p:attrNameLst>
                                      </p:cBhvr>
                                      <p:rCtr x="-20556" y="5463"/>
                                    </p:animMotion>
                                  </p:childTnLst>
                                </p:cTn>
                              </p:par>
                              <p:par>
                                <p:cTn id="51" presetID="6" presetClass="emph" presetSubtype="0" fill="hold" grpId="1" nodeType="withEffect">
                                  <p:stCondLst>
                                    <p:cond delay="0"/>
                                  </p:stCondLst>
                                  <p:childTnLst>
                                    <p:animScale>
                                      <p:cBhvr>
                                        <p:cTn id="52" dur="2000" fill="hold"/>
                                        <p:tgtEl>
                                          <p:spTgt spid="15"/>
                                        </p:tgtEl>
                                      </p:cBhvr>
                                      <p:by x="50000" y="50000"/>
                                    </p:animScale>
                                  </p:childTnLst>
                                </p:cTn>
                              </p:par>
                              <p:par>
                                <p:cTn id="53" presetID="42" presetClass="path" presetSubtype="0" accel="50000" decel="50000" fill="hold" grpId="0" nodeType="withEffect">
                                  <p:stCondLst>
                                    <p:cond delay="0"/>
                                  </p:stCondLst>
                                  <p:childTnLst>
                                    <p:animMotion origin="layout" path="M -4.16667E-6 4.07407E-6 L -0.41093 0.10949 " pathEditMode="relative" rAng="0" ptsTypes="AA">
                                      <p:cBhvr>
                                        <p:cTn id="54" dur="2000" fill="hold"/>
                                        <p:tgtEl>
                                          <p:spTgt spid="16"/>
                                        </p:tgtEl>
                                        <p:attrNameLst>
                                          <p:attrName>ppt_x</p:attrName>
                                          <p:attrName>ppt_y</p:attrName>
                                        </p:attrNameLst>
                                      </p:cBhvr>
                                      <p:rCtr x="-20556" y="5463"/>
                                    </p:animMotion>
                                  </p:childTnLst>
                                </p:cTn>
                              </p:par>
                              <p:par>
                                <p:cTn id="55" presetID="6" presetClass="emph" presetSubtype="0" fill="hold" grpId="1" nodeType="withEffect">
                                  <p:stCondLst>
                                    <p:cond delay="0"/>
                                  </p:stCondLst>
                                  <p:childTnLst>
                                    <p:animScale>
                                      <p:cBhvr>
                                        <p:cTn id="56" dur="2000" fill="hold"/>
                                        <p:tgtEl>
                                          <p:spTgt spid="16"/>
                                        </p:tgtEl>
                                      </p:cBhvr>
                                      <p:by x="50000" y="50000"/>
                                    </p:animScale>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16667E-6 -1.48148E-6 L -0.41093 0.09491 " pathEditMode="relative" rAng="0" ptsTypes="AA">
                                      <p:cBhvr>
                                        <p:cTn id="60" dur="2000" fill="hold"/>
                                        <p:tgtEl>
                                          <p:spTgt spid="17"/>
                                        </p:tgtEl>
                                        <p:attrNameLst>
                                          <p:attrName>ppt_x</p:attrName>
                                          <p:attrName>ppt_y</p:attrName>
                                        </p:attrNameLst>
                                      </p:cBhvr>
                                      <p:rCtr x="-20556" y="4745"/>
                                    </p:animMotion>
                                  </p:childTnLst>
                                </p:cTn>
                              </p:par>
                              <p:par>
                                <p:cTn id="61" presetID="6" presetClass="emph" presetSubtype="0" fill="hold" nodeType="withEffect">
                                  <p:stCondLst>
                                    <p:cond delay="0"/>
                                  </p:stCondLst>
                                  <p:childTnLst>
                                    <p:animScale>
                                      <p:cBhvr>
                                        <p:cTn id="62"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 grpId="0" animBg="1"/>
      <p:bldP spid="5" grpId="0"/>
      <p:bldP spid="5" grpId="1"/>
      <p:bldP spid="12" grpId="0"/>
      <p:bldP spid="12" grpId="1"/>
      <p:bldP spid="14" grpId="0"/>
      <p:bldP spid="14" grpId="1"/>
      <p:bldP spid="15" grpId="0"/>
      <p:bldP spid="15" grpId="1"/>
      <p:bldP spid="16" grpId="0"/>
      <p:bldP spid="1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OR Cards</a:t>
            </a:r>
            <a:endParaRPr lang="en-US" b="1" dirty="0"/>
          </a:p>
        </p:txBody>
      </p:sp>
      <p:graphicFrame>
        <p:nvGraphicFramePr>
          <p:cNvPr id="5" name="Table 4"/>
          <p:cNvGraphicFramePr>
            <a:graphicFrameLocks noGrp="1"/>
          </p:cNvGraphicFramePr>
          <p:nvPr>
            <p:extLst>
              <p:ext uri="{D42A27DB-BD31-4B8C-83A1-F6EECF244321}">
                <p14:modId xmlns="" xmlns:p14="http://schemas.microsoft.com/office/powerpoint/2010/main" val="1050567985"/>
              </p:ext>
            </p:extLst>
          </p:nvPr>
        </p:nvGraphicFramePr>
        <p:xfrm>
          <a:off x="1828800" y="1219200"/>
          <a:ext cx="6400800" cy="5575554"/>
        </p:xfrm>
        <a:graphic>
          <a:graphicData uri="http://schemas.openxmlformats.org/drawingml/2006/table">
            <a:tbl>
              <a:tblPr firstRow="1" firstCol="1" bandRow="1">
                <a:tableStyleId>{5C22544A-7EE6-4342-B048-85BDC9FD1C3A}</a:tableStyleId>
              </a:tblPr>
              <a:tblGrid>
                <a:gridCol w="3200400"/>
                <a:gridCol w="3200400"/>
              </a:tblGrid>
              <a:tr h="4800600">
                <a:tc>
                  <a:txBody>
                    <a:bodyPr/>
                    <a:lstStyle/>
                    <a:p>
                      <a:pPr marL="0" marR="0" algn="l">
                        <a:lnSpc>
                          <a:spcPct val="115000"/>
                        </a:lnSpc>
                        <a:spcBef>
                          <a:spcPts val="0"/>
                        </a:spcBef>
                        <a:spcAft>
                          <a:spcPts val="0"/>
                        </a:spcAf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dirty="0">
                          <a:solidFill>
                            <a:schemeClr val="tx1"/>
                          </a:solidFill>
                          <a:effectLst/>
                        </a:rPr>
                        <a:t>The purpose of this card is to help you realistically think through issues involved, including timelines, personnel availability, equipment availability, and clinical decision-making needed in a large MCI. </a:t>
                      </a:r>
                    </a:p>
                    <a:p>
                      <a:pPr marL="0" marR="0" algn="l">
                        <a:lnSpc>
                          <a:spcPct val="115000"/>
                        </a:lnSpc>
                        <a:spcBef>
                          <a:spcPts val="0"/>
                        </a:spcBef>
                        <a:spcAft>
                          <a:spcPts val="600"/>
                        </a:spcAft>
                      </a:pPr>
                      <a:r>
                        <a:rPr lang="en-US" sz="700" dirty="0">
                          <a:solidFill>
                            <a:schemeClr val="tx1"/>
                          </a:solidFill>
                          <a:effectLst/>
                        </a:rPr>
                        <a:t>P:____   BP: ____/____   R:____   SpO</a:t>
                      </a:r>
                      <a:r>
                        <a:rPr lang="en-US" sz="700" baseline="-25000" dirty="0">
                          <a:solidFill>
                            <a:schemeClr val="tx1"/>
                          </a:solidFill>
                          <a:effectLst/>
                        </a:rPr>
                        <a:t>2</a:t>
                      </a:r>
                      <a:r>
                        <a:rPr lang="en-US" sz="700" dirty="0">
                          <a:solidFill>
                            <a:schemeClr val="tx1"/>
                          </a:solidFill>
                          <a:effectLst/>
                        </a:rPr>
                        <a:t>:____ </a:t>
                      </a:r>
                    </a:p>
                    <a:p>
                      <a:pPr marL="0" marR="0" algn="l">
                        <a:lnSpc>
                          <a:spcPct val="115000"/>
                        </a:lnSpc>
                        <a:spcBef>
                          <a:spcPts val="0"/>
                        </a:spcBef>
                        <a:spcAft>
                          <a:spcPts val="1200"/>
                        </a:spcAft>
                      </a:pPr>
                      <a:r>
                        <a:rPr lang="en-US" sz="700" dirty="0">
                          <a:solidFill>
                            <a:schemeClr val="tx1"/>
                          </a:solidFill>
                          <a:effectLst/>
                        </a:rPr>
                        <a:t>GCS   –   E: ___   M:___   V:___</a:t>
                      </a:r>
                    </a:p>
                    <a:p>
                      <a:pPr marL="0" marR="0" algn="l">
                        <a:lnSpc>
                          <a:spcPct val="115000"/>
                        </a:lnSpc>
                        <a:spcBef>
                          <a:spcPts val="0"/>
                        </a:spcBef>
                        <a:spcAft>
                          <a:spcPts val="1200"/>
                        </a:spcAft>
                      </a:pPr>
                      <a:r>
                        <a:rPr lang="en-US" sz="700" dirty="0">
                          <a:solidFill>
                            <a:schemeClr val="tx1"/>
                          </a:solidFill>
                          <a:effectLst/>
                        </a:rPr>
                        <a:t>[Victim Condition]</a:t>
                      </a:r>
                    </a:p>
                    <a:p>
                      <a:pPr marL="0" marR="0" algn="l">
                        <a:lnSpc>
                          <a:spcPct val="115000"/>
                        </a:lnSpc>
                        <a:spcBef>
                          <a:spcPts val="0"/>
                        </a:spcBef>
                        <a:spcAft>
                          <a:spcPts val="600"/>
                        </a:spcAft>
                      </a:pPr>
                      <a:r>
                        <a:rPr lang="en-US" sz="700" dirty="0">
                          <a:solidFill>
                            <a:schemeClr val="tx1"/>
                          </a:solidFill>
                          <a:effectLst/>
                        </a:rPr>
                        <a:t>Priority of this patient for surgery (circle one):   High   Moderate   Low</a:t>
                      </a:r>
                    </a:p>
                    <a:p>
                      <a:pPr marL="0" marR="0" algn="l">
                        <a:lnSpc>
                          <a:spcPct val="115000"/>
                        </a:lnSpc>
                        <a:spcBef>
                          <a:spcPts val="0"/>
                        </a:spcBef>
                        <a:spcAft>
                          <a:spcPts val="600"/>
                        </a:spcAft>
                      </a:pPr>
                      <a:r>
                        <a:rPr lang="en-US" sz="700" dirty="0">
                          <a:solidFill>
                            <a:schemeClr val="tx1"/>
                          </a:solidFill>
                          <a:effectLst/>
                        </a:rPr>
                        <a:t>Time surgery started:  ___________________</a:t>
                      </a:r>
                    </a:p>
                    <a:p>
                      <a:pPr marL="0" marR="0" algn="l">
                        <a:lnSpc>
                          <a:spcPct val="115000"/>
                        </a:lnSpc>
                        <a:spcBef>
                          <a:spcPts val="0"/>
                        </a:spcBef>
                        <a:spcAft>
                          <a:spcPts val="600"/>
                        </a:spcAft>
                      </a:pPr>
                      <a:r>
                        <a:rPr lang="en-US" sz="700" dirty="0">
                          <a:solidFill>
                            <a:schemeClr val="tx1"/>
                          </a:solidFill>
                          <a:effectLst/>
                        </a:rPr>
                        <a:t>Estimated surgical end time:  _____________</a:t>
                      </a:r>
                    </a:p>
                    <a:p>
                      <a:pPr marL="0" marR="0" algn="l">
                        <a:lnSpc>
                          <a:spcPct val="115000"/>
                        </a:lnSpc>
                        <a:spcBef>
                          <a:spcPts val="0"/>
                        </a:spcBef>
                        <a:spcAft>
                          <a:spcPts val="600"/>
                        </a:spcAft>
                      </a:pPr>
                      <a:r>
                        <a:rPr lang="en-US" sz="700" dirty="0">
                          <a:solidFill>
                            <a:schemeClr val="tx1"/>
                          </a:solidFill>
                          <a:effectLst/>
                        </a:rPr>
                        <a:t>What would you anticipate is the optimal surgical procedures if this were a single victim incident:  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600"/>
                        </a:spcAft>
                      </a:pPr>
                      <a:r>
                        <a:rPr lang="en-US" sz="700" dirty="0">
                          <a:solidFill>
                            <a:schemeClr val="tx1"/>
                          </a:solidFill>
                          <a:effectLst/>
                        </a:rPr>
                        <a:t>What surgical procedures would you opt for instead for this patient in a major mass casualty incident (MCI) with limited resources?</a:t>
                      </a:r>
                    </a:p>
                    <a:p>
                      <a:pPr marL="0" marR="0" algn="l">
                        <a:lnSpc>
                          <a:spcPct val="115000"/>
                        </a:lnSpc>
                        <a:spcBef>
                          <a:spcPts val="0"/>
                        </a:spcBef>
                        <a:spcAft>
                          <a:spcPts val="600"/>
                        </a:spcAft>
                      </a:pPr>
                      <a:r>
                        <a:rPr lang="en-US" sz="700" dirty="0">
                          <a:solidFill>
                            <a:schemeClr val="tx1"/>
                          </a:solidFill>
                          <a:effectLst/>
                        </a:rPr>
                        <a:t>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0"/>
                        </a:spcAft>
                      </a:pPr>
                      <a:r>
                        <a:rPr lang="en-US" sz="700" dirty="0">
                          <a:solidFill>
                            <a:schemeClr val="tx1"/>
                          </a:solidFill>
                          <a:effectLst/>
                        </a:rPr>
                        <a:t>Any personnel not on site should be called. The time of the call for each, and the estimated time of arrival (make sure to say, “This is an exercise” and tell them </a:t>
                      </a:r>
                      <a:r>
                        <a:rPr lang="en-US" sz="700" u="sng" dirty="0">
                          <a:solidFill>
                            <a:schemeClr val="tx1"/>
                          </a:solidFill>
                          <a:effectLst/>
                        </a:rPr>
                        <a:t>NOT</a:t>
                      </a:r>
                      <a:r>
                        <a:rPr lang="en-US" sz="700" dirty="0">
                          <a:solidFill>
                            <a:schemeClr val="tx1"/>
                          </a:solidFill>
                          <a:effectLst/>
                        </a:rPr>
                        <a:t> to actually come to work!) should both be listed on the opposite side.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tabLst>
                          <a:tab pos="4472940" algn="r"/>
                        </a:tabLs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u="sng" dirty="0">
                          <a:solidFill>
                            <a:schemeClr val="tx1"/>
                          </a:solidFill>
                          <a:effectLst/>
                        </a:rPr>
                        <a:t>SURGICAL RESOURCES</a:t>
                      </a:r>
                      <a:endParaRPr lang="en-US" sz="700" dirty="0">
                        <a:solidFill>
                          <a:schemeClr val="tx1"/>
                        </a:solidFill>
                        <a:effectLst/>
                      </a:endParaRPr>
                    </a:p>
                    <a:p>
                      <a:pPr marL="0" marR="0" algn="l">
                        <a:lnSpc>
                          <a:spcPct val="115000"/>
                        </a:lnSpc>
                        <a:spcBef>
                          <a:spcPts val="0"/>
                        </a:spcBef>
                        <a:spcAft>
                          <a:spcPts val="1200"/>
                        </a:spcAft>
                      </a:pPr>
                      <a:r>
                        <a:rPr lang="en-US" sz="700" dirty="0">
                          <a:solidFill>
                            <a:schemeClr val="tx1"/>
                          </a:solidFill>
                          <a:effectLst/>
                        </a:rPr>
                        <a:t>OR #:____</a:t>
                      </a:r>
                    </a:p>
                    <a:p>
                      <a:pPr marL="0" marR="0" algn="l">
                        <a:lnSpc>
                          <a:spcPct val="115000"/>
                        </a:lnSpc>
                        <a:spcBef>
                          <a:spcPts val="0"/>
                        </a:spcBef>
                        <a:spcAft>
                          <a:spcPts val="600"/>
                        </a:spcAft>
                      </a:pPr>
                      <a:r>
                        <a:rPr lang="en-US" sz="700" dirty="0">
                          <a:solidFill>
                            <a:schemeClr val="tx1"/>
                          </a:solidFill>
                          <a:effectLst/>
                        </a:rPr>
                        <a:t>Anesthesiologist/Anesthetist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Surgeon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Specialty Surgeon Name &amp; Specialty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Additional surgeon/physician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RN1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RN2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PA/APRN Name: 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Other personnel:  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Anesthesia Machine:  __________  </a:t>
                      </a:r>
                    </a:p>
                    <a:p>
                      <a:pPr marL="0" marR="0" algn="l">
                        <a:lnSpc>
                          <a:spcPct val="115000"/>
                        </a:lnSpc>
                        <a:spcBef>
                          <a:spcPts val="0"/>
                        </a:spcBef>
                        <a:spcAft>
                          <a:spcPts val="600"/>
                        </a:spcAft>
                      </a:pPr>
                      <a:r>
                        <a:rPr lang="en-US" sz="700" dirty="0">
                          <a:solidFill>
                            <a:schemeClr val="tx1"/>
                          </a:solidFill>
                          <a:effectLst/>
                        </a:rPr>
                        <a:t>Major Procedure Tray:  __________</a:t>
                      </a:r>
                    </a:p>
                    <a:p>
                      <a:pPr marL="0" marR="0" algn="l">
                        <a:lnSpc>
                          <a:spcPct val="115000"/>
                        </a:lnSpc>
                        <a:spcBef>
                          <a:spcPts val="0"/>
                        </a:spcBef>
                        <a:spcAft>
                          <a:spcPts val="600"/>
                        </a:spcAft>
                      </a:pPr>
                      <a:r>
                        <a:rPr lang="en-US" sz="700" dirty="0">
                          <a:solidFill>
                            <a:schemeClr val="tx1"/>
                          </a:solidFill>
                          <a:effectLst/>
                        </a:rPr>
                        <a:t>Vascular Surgical Tray:  ____________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PP3723.WAV">
            <a:hlinkClick r:id="" action="ppaction://media"/>
          </p:cNvPr>
          <p:cNvPicPr>
            <a:picLocks noRot="1" noChangeAspect="1"/>
          </p:cNvPicPr>
          <p:nvPr>
            <a:wavAudioFile r:embed="rId1" name="~PP372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752235720"/>
      </p:ext>
    </p:extLst>
  </p:cSld>
  <p:clrMapOvr>
    <a:masterClrMapping/>
  </p:clrMapOvr>
  <p:transition advTm="40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4400" y="1143000"/>
            <a:ext cx="8229600" cy="1143000"/>
          </a:xfrm>
        </p:spPr>
        <p:txBody>
          <a:bodyPr>
            <a:normAutofit fontScale="90000"/>
          </a:bodyPr>
          <a:lstStyle/>
          <a:p>
            <a:pPr algn="ctr" eaLnBrk="1" fontAlgn="auto" hangingPunct="1">
              <a:spcAft>
                <a:spcPts val="0"/>
              </a:spcAft>
              <a:defRPr/>
            </a:pPr>
            <a:r>
              <a:rPr sz="9600" dirty="0" smtClean="0">
                <a:solidFill>
                  <a:schemeClr val="tx2">
                    <a:lumMod val="75000"/>
                  </a:schemeClr>
                </a:solidFill>
              </a:rPr>
              <a:t>Participants</a:t>
            </a:r>
          </a:p>
        </p:txBody>
      </p:sp>
      <p:pic>
        <p:nvPicPr>
          <p:cNvPr id="4" name="~PP1487.WAV">
            <a:hlinkClick r:id="" action="ppaction://media"/>
          </p:cNvPr>
          <p:cNvPicPr>
            <a:picLocks noRot="1" noChangeAspect="1"/>
          </p:cNvPicPr>
          <p:nvPr>
            <a:wavAudioFile r:embed="rId1" name="~PP1487.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16416" y="0"/>
            <a:ext cx="9160416" cy="6858000"/>
          </a:xfrm>
        </p:spPr>
      </p:pic>
      <p:sp>
        <p:nvSpPr>
          <p:cNvPr id="6" name="Content Placeholder 2"/>
          <p:cNvSpPr txBox="1">
            <a:spLocks/>
          </p:cNvSpPr>
          <p:nvPr/>
        </p:nvSpPr>
        <p:spPr>
          <a:xfrm>
            <a:off x="5181600" y="3505200"/>
            <a:ext cx="3657600" cy="1076325"/>
          </a:xfrm>
          <a:prstGeom prst="rect">
            <a:avLst/>
          </a:prstGeom>
          <a:solidFill>
            <a:srgbClr val="FFFFFF">
              <a:alpha val="38824"/>
            </a:srgbClr>
          </a:solidFill>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rgbClr val="FF0000"/>
                </a:solidFill>
                <a:effectLst/>
                <a:uLnTx/>
                <a:uFillTx/>
              </a:rPr>
              <a:t>Cincinnati, OH</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2800" b="1" dirty="0" smtClean="0">
                <a:solidFill>
                  <a:srgbClr val="FF0000"/>
                </a:solidFill>
              </a:rPr>
              <a:t>September 6</a:t>
            </a:r>
            <a:r>
              <a:rPr lang="en-US" sz="2800" b="1" baseline="30000" dirty="0" smtClean="0">
                <a:solidFill>
                  <a:srgbClr val="FF0000"/>
                </a:solidFill>
              </a:rPr>
              <a:t>th</a:t>
            </a:r>
            <a:r>
              <a:rPr lang="en-US" sz="2800" b="1" dirty="0" smtClean="0">
                <a:solidFill>
                  <a:srgbClr val="FF0000"/>
                </a:solidFill>
              </a:rPr>
              <a:t>, 2018</a:t>
            </a:r>
            <a:endParaRPr kumimoji="0" lang="en-US" sz="1600" b="1" i="0" u="none" strike="noStrike" kern="1200" cap="none" spc="0" normalizeH="0" baseline="0" noProof="0" dirty="0" smtClean="0">
              <a:ln>
                <a:noFill/>
              </a:ln>
              <a:solidFill>
                <a:srgbClr val="FF0000"/>
              </a:solidFill>
              <a:effectLst/>
              <a:uLnTx/>
              <a:uFillTx/>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P437.WAV">
            <a:hlinkClick r:id="" action="ppaction://media"/>
          </p:cNvPr>
          <p:cNvPicPr>
            <a:picLocks noRot="1" noChangeAspect="1"/>
          </p:cNvPicPr>
          <p:nvPr>
            <a:wavAudioFile r:embed="rId1" name="~PP437.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58462129"/>
      </p:ext>
    </p:extLst>
  </p:cSld>
  <p:clrMapOvr>
    <a:masterClrMapping/>
  </p:clrMapOvr>
  <p:transition advTm="5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Players</a:t>
            </a:r>
          </a:p>
          <a:p>
            <a:pPr lvl="1"/>
            <a:r>
              <a:rPr lang="en-US" b="1" dirty="0" smtClean="0"/>
              <a:t>Actively involved </a:t>
            </a:r>
          </a:p>
          <a:p>
            <a:r>
              <a:rPr lang="en-US" b="1" dirty="0" smtClean="0"/>
              <a:t>Controller/Evaluators</a:t>
            </a:r>
          </a:p>
          <a:p>
            <a:pPr lvl="1"/>
            <a:r>
              <a:rPr lang="en-US" b="1" dirty="0" smtClean="0"/>
              <a:t>Initiate play/monitor response</a:t>
            </a:r>
          </a:p>
          <a:p>
            <a:pPr lvl="1"/>
            <a:r>
              <a:rPr lang="en-US" b="1" dirty="0" smtClean="0"/>
              <a:t>Identified with vests or badges</a:t>
            </a:r>
          </a:p>
          <a:p>
            <a:r>
              <a:rPr lang="en-US" b="1" dirty="0" smtClean="0"/>
              <a:t>Actors/Volunteers</a:t>
            </a:r>
          </a:p>
          <a:p>
            <a:pPr lvl="1"/>
            <a:r>
              <a:rPr lang="en-US" b="1" dirty="0" smtClean="0"/>
              <a:t>Role play patients</a:t>
            </a:r>
          </a:p>
          <a:p>
            <a:r>
              <a:rPr lang="en-US" b="1" dirty="0" smtClean="0"/>
              <a:t>Observers</a:t>
            </a:r>
          </a:p>
          <a:p>
            <a:r>
              <a:rPr lang="en-US" b="1" dirty="0" smtClean="0"/>
              <a:t>Simulation Cell (</a:t>
            </a:r>
            <a:r>
              <a:rPr lang="en-US" b="1" dirty="0" err="1" smtClean="0"/>
              <a:t>SimCell</a:t>
            </a:r>
            <a:r>
              <a:rPr lang="en-US" b="1" dirty="0" smtClean="0"/>
              <a:t>)</a:t>
            </a:r>
          </a:p>
          <a:p>
            <a:pPr lvl="1">
              <a:defRPr/>
            </a:pPr>
            <a:r>
              <a:rPr lang="en-US" b="1" dirty="0" smtClean="0"/>
              <a:t>Injects information</a:t>
            </a:r>
          </a:p>
          <a:p>
            <a:pPr lvl="1">
              <a:defRPr/>
            </a:pPr>
            <a:r>
              <a:rPr lang="en-US" b="1" dirty="0" smtClean="0"/>
              <a:t>Responds to player requests </a:t>
            </a:r>
          </a:p>
          <a:p>
            <a:pPr lvl="1"/>
            <a:r>
              <a:rPr lang="en-US" b="1" dirty="0" smtClean="0"/>
              <a:t>Role plays for non-playing entities </a:t>
            </a:r>
          </a:p>
        </p:txBody>
      </p:sp>
      <p:pic>
        <p:nvPicPr>
          <p:cNvPr id="6" name="~PP620.WAV">
            <a:hlinkClick r:id="" action="ppaction://media"/>
          </p:cNvPr>
          <p:cNvPicPr>
            <a:picLocks noRot="1" noChangeAspect="1"/>
          </p:cNvPicPr>
          <p:nvPr>
            <a:wavAudioFile r:embed="rId1" name="~PP620.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399445931"/>
      </p:ext>
    </p:extLst>
  </p:cSld>
  <p:clrMapOvr>
    <a:masterClrMapping/>
  </p:clrMapOvr>
  <p:transition spd="slow" advTm="68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Participating Organizations</a:t>
            </a:r>
            <a:endParaRPr lang="en-US" b="1" dirty="0"/>
          </a:p>
        </p:txBody>
      </p:sp>
      <p:sp>
        <p:nvSpPr>
          <p:cNvPr id="3" name="Content Placeholder 2"/>
          <p:cNvSpPr>
            <a:spLocks noGrp="1"/>
          </p:cNvSpPr>
          <p:nvPr>
            <p:ph idx="1"/>
          </p:nvPr>
        </p:nvSpPr>
        <p:spPr>
          <a:xfrm>
            <a:off x="914400" y="1524000"/>
            <a:ext cx="7772400" cy="4541520"/>
          </a:xfrm>
        </p:spPr>
        <p:txBody>
          <a:bodyPr>
            <a:noAutofit/>
          </a:bodyPr>
          <a:lstStyle/>
          <a:p>
            <a:r>
              <a:rPr lang="en-US" sz="2400" b="1" dirty="0" smtClean="0">
                <a:solidFill>
                  <a:schemeClr val="bg2">
                    <a:lumMod val="25000"/>
                  </a:schemeClr>
                </a:solidFill>
              </a:rPr>
              <a:t>Miami Valley Hospital</a:t>
            </a:r>
          </a:p>
          <a:p>
            <a:r>
              <a:rPr lang="en-US" sz="2400" b="1" dirty="0" smtClean="0">
                <a:solidFill>
                  <a:schemeClr val="bg2">
                    <a:lumMod val="25000"/>
                  </a:schemeClr>
                </a:solidFill>
              </a:rPr>
              <a:t>Miami Valley Hospital South</a:t>
            </a:r>
          </a:p>
          <a:p>
            <a:r>
              <a:rPr lang="en-US" sz="2400" b="1" dirty="0" smtClean="0">
                <a:solidFill>
                  <a:schemeClr val="bg2">
                    <a:lumMod val="25000"/>
                  </a:schemeClr>
                </a:solidFill>
              </a:rPr>
              <a:t>Miami Valley Hospital North</a:t>
            </a:r>
          </a:p>
          <a:p>
            <a:r>
              <a:rPr lang="en-US" sz="2400" b="1" dirty="0" smtClean="0">
                <a:solidFill>
                  <a:schemeClr val="bg2">
                    <a:lumMod val="25000"/>
                  </a:schemeClr>
                </a:solidFill>
              </a:rPr>
              <a:t>Jamestown Emergency Center</a:t>
            </a:r>
          </a:p>
          <a:p>
            <a:r>
              <a:rPr lang="en-US" sz="2400" b="1" dirty="0" smtClean="0">
                <a:solidFill>
                  <a:schemeClr val="bg2">
                    <a:lumMod val="25000"/>
                  </a:schemeClr>
                </a:solidFill>
              </a:rPr>
              <a:t>Other hospitals as functional players</a:t>
            </a:r>
          </a:p>
          <a:p>
            <a:r>
              <a:rPr lang="en-US" sz="2400" b="1" dirty="0" smtClean="0">
                <a:solidFill>
                  <a:schemeClr val="bg2">
                    <a:lumMod val="25000"/>
                  </a:schemeClr>
                </a:solidFill>
              </a:rPr>
              <a:t>Dayton Fire Department and other EMS agencies</a:t>
            </a:r>
          </a:p>
          <a:p>
            <a:r>
              <a:rPr lang="en-US" sz="2400" b="1" dirty="0" smtClean="0">
                <a:solidFill>
                  <a:schemeClr val="bg2">
                    <a:lumMod val="25000"/>
                  </a:schemeClr>
                </a:solidFill>
              </a:rPr>
              <a:t>Dayton PD and other law enforcement agencies</a:t>
            </a:r>
          </a:p>
          <a:p>
            <a:r>
              <a:rPr lang="en-US" sz="2400" b="1" dirty="0" smtClean="0">
                <a:solidFill>
                  <a:schemeClr val="bg2">
                    <a:lumMod val="25000"/>
                  </a:schemeClr>
                </a:solidFill>
              </a:rPr>
              <a:t>Regional MMRS Rescue Task Force</a:t>
            </a:r>
          </a:p>
          <a:p>
            <a:r>
              <a:rPr lang="en-US" sz="2400" b="1" dirty="0" smtClean="0">
                <a:solidFill>
                  <a:schemeClr val="bg2">
                    <a:lumMod val="25000"/>
                  </a:schemeClr>
                </a:solidFill>
              </a:rPr>
              <a:t>Montgomery County Regional Dispatch (RDC) and others</a:t>
            </a:r>
          </a:p>
        </p:txBody>
      </p:sp>
      <p:pic>
        <p:nvPicPr>
          <p:cNvPr id="6" name="~PP3288.WAV">
            <a:hlinkClick r:id="" action="ppaction://media"/>
          </p:cNvPr>
          <p:cNvPicPr>
            <a:picLocks noRot="1" noChangeAspect="1"/>
          </p:cNvPicPr>
          <p:nvPr>
            <a:wavAudioFile r:embed="rId1" name="~PP328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682076619"/>
      </p:ext>
    </p:extLst>
  </p:cSld>
  <p:clrMapOvr>
    <a:masterClrMapping/>
  </p:clrMapOvr>
  <p:transition spd="slow" advTm="39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Plan</a:t>
            </a:r>
            <a:endParaRPr lang="en-US" b="1"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l="16250" t="16000" r="16667" b="18000"/>
          <a:stretch>
            <a:fillRect/>
          </a:stretch>
        </p:blipFill>
        <p:spPr bwMode="auto">
          <a:xfrm>
            <a:off x="332509" y="1447800"/>
            <a:ext cx="8430491" cy="5183966"/>
          </a:xfrm>
          <a:prstGeom prst="rect">
            <a:avLst/>
          </a:prstGeom>
          <a:noFill/>
          <a:ln w="9525">
            <a:noFill/>
            <a:miter lim="800000"/>
            <a:headEnd/>
            <a:tailEnd/>
          </a:ln>
        </p:spPr>
      </p:pic>
      <p:pic>
        <p:nvPicPr>
          <p:cNvPr id="7" name="~PP1084.WAV">
            <a:hlinkClick r:id="" action="ppaction://media"/>
          </p:cNvPr>
          <p:cNvPicPr>
            <a:picLocks noRot="1" noChangeAspect="1"/>
          </p:cNvPicPr>
          <p:nvPr>
            <a:wavAudioFile r:embed="rId1" name="~PP1084.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26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Plan</a:t>
            </a:r>
            <a:endParaRPr lang="en-US" dirty="0"/>
          </a:p>
        </p:txBody>
      </p:sp>
      <p:sp>
        <p:nvSpPr>
          <p:cNvPr id="3" name="Content Placeholder 2"/>
          <p:cNvSpPr>
            <a:spLocks noGrp="1"/>
          </p:cNvSpPr>
          <p:nvPr>
            <p:ph idx="1"/>
          </p:nvPr>
        </p:nvSpPr>
        <p:spPr>
          <a:xfrm>
            <a:off x="914400" y="1447800"/>
            <a:ext cx="8019288" cy="5029200"/>
          </a:xfrm>
        </p:spPr>
        <p:txBody>
          <a:bodyPr>
            <a:normAutofit fontScale="85000" lnSpcReduction="20000"/>
          </a:bodyPr>
          <a:lstStyle/>
          <a:p>
            <a:r>
              <a:rPr lang="en-US" b="1" cap="small" dirty="0" smtClean="0"/>
              <a:t>Methods below are approved for usage during the Dawn of a New Day MCI exercise:</a:t>
            </a:r>
          </a:p>
          <a:p>
            <a:pPr lvl="1"/>
            <a:r>
              <a:rPr lang="en-US" b="1" dirty="0" smtClean="0"/>
              <a:t>Cell Phones</a:t>
            </a:r>
          </a:p>
          <a:p>
            <a:pPr lvl="1"/>
            <a:r>
              <a:rPr lang="en-US" b="1" dirty="0" smtClean="0"/>
              <a:t>Landlines</a:t>
            </a:r>
          </a:p>
          <a:p>
            <a:pPr lvl="1"/>
            <a:r>
              <a:rPr lang="en-US" b="1" dirty="0" smtClean="0"/>
              <a:t>RHNS (Regional Hospital Notification System)</a:t>
            </a:r>
          </a:p>
          <a:p>
            <a:pPr lvl="1"/>
            <a:r>
              <a:rPr lang="en-US" b="1" dirty="0" smtClean="0"/>
              <a:t>MARCS (Multi-Agency Radio Communications System)</a:t>
            </a:r>
          </a:p>
          <a:p>
            <a:pPr lvl="1"/>
            <a:r>
              <a:rPr lang="en-US" b="1" dirty="0" smtClean="0"/>
              <a:t>Other radio systems</a:t>
            </a:r>
          </a:p>
          <a:p>
            <a:pPr lvl="1"/>
            <a:r>
              <a:rPr lang="en-US" b="1" dirty="0" smtClean="0"/>
              <a:t>GDAHA </a:t>
            </a:r>
            <a:r>
              <a:rPr lang="en-US" b="1" dirty="0" err="1" smtClean="0"/>
              <a:t>Surgenet</a:t>
            </a:r>
            <a:r>
              <a:rPr lang="en-US" b="1" dirty="0" smtClean="0"/>
              <a:t> MCI web page</a:t>
            </a:r>
          </a:p>
          <a:p>
            <a:pPr lvl="1"/>
            <a:r>
              <a:rPr lang="en-US" b="1" dirty="0" err="1" smtClean="0"/>
              <a:t>OHTrac</a:t>
            </a:r>
            <a:endParaRPr lang="en-US" b="1" dirty="0" smtClean="0"/>
          </a:p>
          <a:p>
            <a:pPr lvl="1"/>
            <a:r>
              <a:rPr lang="en-US" b="1" dirty="0" smtClean="0"/>
              <a:t>Satellite phones</a:t>
            </a:r>
          </a:p>
          <a:p>
            <a:pPr lvl="1"/>
            <a:r>
              <a:rPr lang="en-US" b="1" u="sng" dirty="0" smtClean="0"/>
              <a:t>All</a:t>
            </a:r>
            <a:r>
              <a:rPr lang="en-US" b="1" dirty="0" smtClean="0"/>
              <a:t> internal communications (e.g. paging and notification systems)</a:t>
            </a:r>
            <a:endParaRPr lang="en-US" dirty="0"/>
          </a:p>
        </p:txBody>
      </p:sp>
      <p:pic>
        <p:nvPicPr>
          <p:cNvPr id="5" name="~PP689.WAV">
            <a:hlinkClick r:id="" action="ppaction://media"/>
          </p:cNvPr>
          <p:cNvPicPr>
            <a:picLocks noRot="1" noChangeAspect="1"/>
          </p:cNvPicPr>
          <p:nvPr>
            <a:wavAudioFile r:embed="rId1" name="~PP689.WAV"/>
          </p:nvPr>
        </p:nvPicPr>
        <p:blipFill>
          <a:blip r:embed="rId3" cstate="print"/>
          <a:stretch>
            <a:fillRect/>
          </a:stretch>
        </p:blipFill>
        <p:spPr>
          <a:xfrm>
            <a:off x="8737600" y="6451600"/>
            <a:ext cx="304800" cy="304800"/>
          </a:xfrm>
          <a:prstGeom prst="rect">
            <a:avLst/>
          </a:prstGeom>
        </p:spPr>
      </p:pic>
    </p:spTree>
  </p:cSld>
  <p:clrMapOvr>
    <a:masterClrMapping/>
  </p:clrMapOvr>
  <p:transition advTm="36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6" name="Content Placeholder 2"/>
          <p:cNvSpPr>
            <a:spLocks noGrp="1"/>
          </p:cNvSpPr>
          <p:nvPr>
            <p:ph idx="1"/>
          </p:nvPr>
        </p:nvSpPr>
        <p:spPr>
          <a:xfrm>
            <a:off x="914400" y="1744662"/>
            <a:ext cx="8229600" cy="5113338"/>
          </a:xfrm>
        </p:spPr>
        <p:txBody>
          <a:bodyPr>
            <a:normAutofit/>
          </a:bodyPr>
          <a:lstStyle/>
          <a:p>
            <a:pPr marL="274320" indent="-274320">
              <a:defRPr/>
            </a:pPr>
            <a:r>
              <a:rPr lang="en-US" b="1" dirty="0" smtClean="0">
                <a:solidFill>
                  <a:schemeClr val="accent6"/>
                </a:solidFill>
              </a:rPr>
              <a:t>All systems </a:t>
            </a:r>
            <a:r>
              <a:rPr lang="en-US" b="1" dirty="0">
                <a:solidFill>
                  <a:schemeClr val="accent6"/>
                </a:solidFill>
              </a:rPr>
              <a:t>such </a:t>
            </a:r>
            <a:r>
              <a:rPr lang="en-US" b="1" dirty="0" smtClean="0">
                <a:solidFill>
                  <a:schemeClr val="accent6"/>
                </a:solidFill>
              </a:rPr>
              <a:t>as </a:t>
            </a:r>
            <a:r>
              <a:rPr lang="en-US" b="1" dirty="0" err="1">
                <a:solidFill>
                  <a:schemeClr val="accent6"/>
                </a:solidFill>
              </a:rPr>
              <a:t>OHTrac</a:t>
            </a:r>
            <a:r>
              <a:rPr lang="en-US" b="1" dirty="0">
                <a:solidFill>
                  <a:schemeClr val="accent6"/>
                </a:solidFill>
              </a:rPr>
              <a:t>, </a:t>
            </a:r>
            <a:r>
              <a:rPr lang="en-US" b="1" dirty="0" smtClean="0">
                <a:solidFill>
                  <a:schemeClr val="accent6"/>
                </a:solidFill>
              </a:rPr>
              <a:t>the Communicator, GDAHA </a:t>
            </a:r>
            <a:r>
              <a:rPr lang="en-US" b="1" dirty="0" err="1">
                <a:solidFill>
                  <a:schemeClr val="accent6"/>
                </a:solidFill>
              </a:rPr>
              <a:t>Surgenet</a:t>
            </a:r>
            <a:r>
              <a:rPr lang="en-US" b="1" dirty="0">
                <a:solidFill>
                  <a:schemeClr val="accent6"/>
                </a:solidFill>
              </a:rPr>
              <a:t>, and the Regional Hospital Notification System </a:t>
            </a:r>
            <a:r>
              <a:rPr lang="en-US" b="1" u="sng" dirty="0">
                <a:solidFill>
                  <a:schemeClr val="accent3"/>
                </a:solidFill>
              </a:rPr>
              <a:t>are available for use during the exercise</a:t>
            </a:r>
            <a:endParaRPr lang="en-US" b="1" dirty="0">
              <a:solidFill>
                <a:schemeClr val="accent3"/>
              </a:solidFill>
            </a:endParaRPr>
          </a:p>
        </p:txBody>
      </p:sp>
      <p:pic>
        <p:nvPicPr>
          <p:cNvPr id="7" name="~PP566.WAV">
            <a:hlinkClick r:id="" action="ppaction://media"/>
          </p:cNvPr>
          <p:cNvPicPr>
            <a:picLocks noRot="1" noChangeAspect="1"/>
          </p:cNvPicPr>
          <p:nvPr>
            <a:wavAudioFile r:embed="rId1" name="~PP56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167075659"/>
      </p:ext>
    </p:extLst>
  </p:cSld>
  <p:clrMapOvr>
    <a:masterClrMapping/>
  </p:clrMapOvr>
  <p:transition advTm="24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Communications: </a:t>
            </a:r>
            <a:endParaRPr lang="en-US" b="1" dirty="0"/>
          </a:p>
        </p:txBody>
      </p:sp>
      <p:sp>
        <p:nvSpPr>
          <p:cNvPr id="3" name="Content Placeholder 2"/>
          <p:cNvSpPr>
            <a:spLocks noGrp="1"/>
          </p:cNvSpPr>
          <p:nvPr>
            <p:ph idx="1"/>
          </p:nvPr>
        </p:nvSpPr>
        <p:spPr/>
        <p:txBody>
          <a:bodyPr>
            <a:normAutofit/>
          </a:bodyPr>
          <a:lstStyle/>
          <a:p>
            <a:r>
              <a:rPr lang="en-US" b="1" dirty="0" smtClean="0"/>
              <a:t>Begin with </a:t>
            </a:r>
            <a:r>
              <a:rPr lang="en-US" b="1" dirty="0" smtClean="0">
                <a:solidFill>
                  <a:schemeClr val="accent5">
                    <a:lumMod val="60000"/>
                    <a:lumOff val="40000"/>
                  </a:schemeClr>
                </a:solidFill>
              </a:rPr>
              <a:t>“This is an Exercise Message”</a:t>
            </a:r>
          </a:p>
          <a:p>
            <a:r>
              <a:rPr lang="en-US" b="1" dirty="0" smtClean="0"/>
              <a:t>To include:</a:t>
            </a:r>
          </a:p>
          <a:p>
            <a:pPr lvl="1"/>
            <a:r>
              <a:rPr lang="en-US" b="1" dirty="0" smtClean="0"/>
              <a:t>Phones (landline and cellphones)</a:t>
            </a:r>
          </a:p>
          <a:p>
            <a:pPr lvl="1"/>
            <a:r>
              <a:rPr lang="en-US" b="1" dirty="0" smtClean="0"/>
              <a:t>Radios</a:t>
            </a:r>
          </a:p>
          <a:p>
            <a:pPr lvl="1"/>
            <a:r>
              <a:rPr lang="en-US" b="1" dirty="0" smtClean="0"/>
              <a:t>E-mail</a:t>
            </a:r>
          </a:p>
          <a:p>
            <a:pPr lvl="1"/>
            <a:r>
              <a:rPr lang="en-US" b="1" dirty="0" smtClean="0"/>
              <a:t>Faxes</a:t>
            </a:r>
          </a:p>
          <a:p>
            <a:pPr lvl="1"/>
            <a:r>
              <a:rPr lang="en-US" b="1" dirty="0" smtClean="0"/>
              <a:t>Even in person when within the hospital!</a:t>
            </a:r>
          </a:p>
          <a:p>
            <a:pPr lvl="1"/>
            <a:endParaRPr lang="en-US" dirty="0"/>
          </a:p>
        </p:txBody>
      </p:sp>
      <p:pic>
        <p:nvPicPr>
          <p:cNvPr id="6" name="~PP3847.WAV">
            <a:hlinkClick r:id="" action="ppaction://media"/>
          </p:cNvPr>
          <p:cNvPicPr>
            <a:picLocks noRot="1" noChangeAspect="1"/>
          </p:cNvPicPr>
          <p:nvPr>
            <a:wavAudioFile r:embed="rId1" name="~PP384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072885401"/>
      </p:ext>
    </p:extLst>
  </p:cSld>
  <p:clrMapOvr>
    <a:masterClrMapping/>
  </p:clrMapOvr>
  <p:transition spd="slow" advTm="31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Communications</a:t>
            </a:r>
            <a:endParaRPr lang="en-US" dirty="0"/>
          </a:p>
        </p:txBody>
      </p:sp>
      <p:sp>
        <p:nvSpPr>
          <p:cNvPr id="3" name="Content Placeholder 2"/>
          <p:cNvSpPr>
            <a:spLocks noGrp="1"/>
          </p:cNvSpPr>
          <p:nvPr>
            <p:ph idx="1"/>
          </p:nvPr>
        </p:nvSpPr>
        <p:spPr/>
        <p:txBody>
          <a:bodyPr/>
          <a:lstStyle/>
          <a:p>
            <a:r>
              <a:rPr lang="en-US" b="1" dirty="0" smtClean="0"/>
              <a:t>As practical, Players and Controllers should say out loud “This is an exercise message.”</a:t>
            </a:r>
          </a:p>
          <a:p>
            <a:endParaRPr lang="en-US" dirty="0"/>
          </a:p>
        </p:txBody>
      </p:sp>
      <p:pic>
        <p:nvPicPr>
          <p:cNvPr id="5" name="~PP771.WAV">
            <a:hlinkClick r:id="" action="ppaction://media"/>
          </p:cNvPr>
          <p:cNvPicPr>
            <a:picLocks noRot="1" noChangeAspect="1"/>
          </p:cNvPicPr>
          <p:nvPr>
            <a:wavAudioFile r:embed="rId1" name="~PP771.WAV"/>
          </p:nvPr>
        </p:nvPicPr>
        <p:blipFill>
          <a:blip r:embed="rId3" cstate="print"/>
          <a:stretch>
            <a:fillRect/>
          </a:stretch>
        </p:blipFill>
        <p:spPr>
          <a:xfrm>
            <a:off x="8737600" y="6451600"/>
            <a:ext cx="304800" cy="304800"/>
          </a:xfrm>
          <a:prstGeom prst="rect">
            <a:avLst/>
          </a:prstGeom>
        </p:spPr>
      </p:pic>
    </p:spTree>
  </p:cSld>
  <p:clrMapOvr>
    <a:masterClrMapping/>
  </p:clrMapOvr>
  <p:transition advTm="21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sz="54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Communications &amp;</a:t>
            </a:r>
          </a:p>
          <a:p>
            <a:pPr lvl="1"/>
            <a:r>
              <a:rPr lang="en-US" sz="4000" b="1" dirty="0" smtClean="0"/>
              <a:t>Visitors </a:t>
            </a:r>
          </a:p>
          <a:p>
            <a:pPr lvl="1"/>
            <a:r>
              <a:rPr lang="en-US" sz="4000" b="1" dirty="0" smtClean="0"/>
              <a:t>Staff </a:t>
            </a:r>
          </a:p>
          <a:p>
            <a:pPr lvl="1"/>
            <a:r>
              <a:rPr lang="en-US" sz="4000" b="1" dirty="0" smtClean="0"/>
              <a:t>Patients! </a:t>
            </a:r>
            <a:endParaRPr lang="en-US" b="1" dirty="0"/>
          </a:p>
        </p:txBody>
      </p:sp>
      <p:pic>
        <p:nvPicPr>
          <p:cNvPr id="6" name="~PP374.WAV">
            <a:hlinkClick r:id="" action="ppaction://media"/>
          </p:cNvPr>
          <p:cNvPicPr>
            <a:picLocks noRot="1" noChangeAspect="1"/>
          </p:cNvPicPr>
          <p:nvPr>
            <a:wavAudioFile r:embed="rId1" name="~PP374.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2072885401"/>
      </p:ext>
    </p:extLst>
  </p:cSld>
  <p:clrMapOvr>
    <a:masterClrMapping/>
  </p:clrMapOvr>
  <p:transition spd="slow" advTm="11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a:t>
            </a:r>
            <a:endParaRPr lang="en-US" b="1" dirty="0"/>
          </a:p>
        </p:txBody>
      </p:sp>
      <p:sp>
        <p:nvSpPr>
          <p:cNvPr id="3" name="Content Placeholder 2"/>
          <p:cNvSpPr>
            <a:spLocks noGrp="1"/>
          </p:cNvSpPr>
          <p:nvPr>
            <p:ph idx="1"/>
          </p:nvPr>
        </p:nvSpPr>
        <p:spPr/>
        <p:txBody>
          <a:bodyPr>
            <a:normAutofit/>
          </a:bodyPr>
          <a:lstStyle/>
          <a:p>
            <a:r>
              <a:rPr lang="en-US" sz="4400" b="1" dirty="0" smtClean="0"/>
              <a:t>Signage</a:t>
            </a:r>
          </a:p>
          <a:p>
            <a:r>
              <a:rPr lang="en-US" sz="4400" b="1" dirty="0" smtClean="0"/>
              <a:t>Announcements</a:t>
            </a:r>
          </a:p>
          <a:p>
            <a:r>
              <a:rPr lang="en-US" sz="4400" b="1" dirty="0" smtClean="0"/>
              <a:t>Explanations</a:t>
            </a:r>
          </a:p>
          <a:p>
            <a:pPr lvl="1"/>
            <a:r>
              <a:rPr lang="en-US" sz="4000" b="1" dirty="0" smtClean="0"/>
              <a:t>Explain sights and sounds and reassure that it’s just a training exercise</a:t>
            </a:r>
          </a:p>
          <a:p>
            <a:endParaRPr lang="en-US" sz="4400" b="1" dirty="0" smtClean="0"/>
          </a:p>
          <a:p>
            <a:pPr lvl="1"/>
            <a:endParaRPr lang="en-US" dirty="0"/>
          </a:p>
        </p:txBody>
      </p:sp>
      <p:pic>
        <p:nvPicPr>
          <p:cNvPr id="4"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914" t="22326" r="10118" b="10167"/>
          <a:stretch/>
        </p:blipFill>
        <p:spPr bwMode="auto">
          <a:xfrm>
            <a:off x="0" y="3352800"/>
            <a:ext cx="5355771"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5" cstate="print"/>
          <a:srcRect l="28534" r="15408"/>
          <a:stretch>
            <a:fillRect/>
          </a:stretch>
        </p:blipFill>
        <p:spPr bwMode="auto">
          <a:xfrm>
            <a:off x="6248400" y="3124200"/>
            <a:ext cx="2895600" cy="3733800"/>
          </a:xfrm>
          <a:prstGeom prst="rect">
            <a:avLst/>
          </a:prstGeom>
          <a:noFill/>
          <a:ln w="9525">
            <a:noFill/>
            <a:miter lim="800000"/>
            <a:headEnd/>
            <a:tailEnd/>
          </a:ln>
        </p:spPr>
      </p:pic>
      <p:pic>
        <p:nvPicPr>
          <p:cNvPr id="8" name="~PP655.WAV">
            <a:hlinkClick r:id="" action="ppaction://media"/>
          </p:cNvPr>
          <p:cNvPicPr>
            <a:picLocks noRot="1" noChangeAspect="1"/>
          </p:cNvPicPr>
          <p:nvPr>
            <a:wavAudioFile r:embed="rId2" name="~PP655.WAV"/>
          </p:nvPr>
        </p:nvPicPr>
        <p:blipFill>
          <a:blip r:embed="rId6"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2072885401"/>
      </p:ext>
    </p:extLst>
  </p:cSld>
  <p:clrMapOvr>
    <a:masterClrMapping/>
  </p:clrMapOvr>
  <p:transition spd="slow" advTm="57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a:t>
            </a:r>
            <a:endParaRPr lang="en-US" b="1" dirty="0"/>
          </a:p>
        </p:txBody>
      </p:sp>
      <p:sp>
        <p:nvSpPr>
          <p:cNvPr id="3" name="Content Placeholder 2"/>
          <p:cNvSpPr>
            <a:spLocks noGrp="1"/>
          </p:cNvSpPr>
          <p:nvPr>
            <p:ph idx="1"/>
          </p:nvPr>
        </p:nvSpPr>
        <p:spPr/>
        <p:txBody>
          <a:bodyPr/>
          <a:lstStyle/>
          <a:p>
            <a:r>
              <a:rPr lang="en-US" b="1" dirty="0" smtClean="0"/>
              <a:t>Premier Health and MVH Media Liaison</a:t>
            </a:r>
            <a:endParaRPr lang="en-US" b="1" dirty="0"/>
          </a:p>
        </p:txBody>
      </p:sp>
      <p:pic>
        <p:nvPicPr>
          <p:cNvPr id="6" name="~PP195.WAV">
            <a:hlinkClick r:id="" action="ppaction://media"/>
          </p:cNvPr>
          <p:cNvPicPr>
            <a:picLocks noRot="1" noChangeAspect="1"/>
          </p:cNvPicPr>
          <p:nvPr>
            <a:wavAudioFile r:embed="rId1" name="~PP19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1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44267" y="3867086"/>
            <a:ext cx="2099733" cy="1181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90600" y="359898"/>
            <a:ext cx="8153400" cy="935502"/>
          </a:xfrm>
        </p:spPr>
        <p:txBody>
          <a:bodyPr>
            <a:noAutofit/>
          </a:bodyPr>
          <a:lstStyle/>
          <a:p>
            <a:pPr algn="ctr"/>
            <a:r>
              <a:rPr lang="en-US" sz="3600" b="1" dirty="0" smtClean="0"/>
              <a:t>Dawn of a New Day Player Pre-brief</a:t>
            </a:r>
            <a:endParaRPr lang="en-US" sz="3600" b="1" dirty="0"/>
          </a:p>
        </p:txBody>
      </p:sp>
      <p:sp>
        <p:nvSpPr>
          <p:cNvPr id="3" name="Subtitle 2"/>
          <p:cNvSpPr>
            <a:spLocks noGrp="1"/>
          </p:cNvSpPr>
          <p:nvPr>
            <p:ph type="subTitle" idx="1"/>
          </p:nvPr>
        </p:nvSpPr>
        <p:spPr>
          <a:xfrm>
            <a:off x="1143000" y="1219200"/>
            <a:ext cx="7711440" cy="1752600"/>
          </a:xfrm>
        </p:spPr>
        <p:txBody>
          <a:bodyPr anchor="ctr">
            <a:normAutofit/>
          </a:bodyPr>
          <a:lstStyle/>
          <a:p>
            <a:pPr algn="ctr"/>
            <a:r>
              <a:rPr lang="en-US" sz="3200" b="1" dirty="0" smtClean="0">
                <a:solidFill>
                  <a:schemeClr val="tx1"/>
                </a:solidFill>
              </a:rPr>
              <a:t>Full Scale Exercise</a:t>
            </a:r>
            <a:endParaRPr lang="en-US" sz="3200" b="1" dirty="0">
              <a:solidFill>
                <a:schemeClr val="tx1"/>
              </a:solidFill>
            </a:endParaRPr>
          </a:p>
          <a:p>
            <a:pPr algn="ctr"/>
            <a:r>
              <a:rPr lang="en-US" sz="3200" b="1" dirty="0" smtClean="0">
                <a:solidFill>
                  <a:schemeClr val="tx1"/>
                </a:solidFill>
              </a:rPr>
              <a:t>Thursday, September 27</a:t>
            </a:r>
            <a:r>
              <a:rPr lang="en-US" sz="3200" b="1" baseline="30000" dirty="0" smtClean="0">
                <a:solidFill>
                  <a:schemeClr val="tx1"/>
                </a:solidFill>
              </a:rPr>
              <a:t>th</a:t>
            </a:r>
            <a:r>
              <a:rPr lang="en-US" sz="3200" b="1" dirty="0" smtClean="0">
                <a:solidFill>
                  <a:schemeClr val="tx1"/>
                </a:solidFill>
              </a:rPr>
              <a:t>, 2018</a:t>
            </a:r>
            <a:endParaRPr lang="en-US" sz="3200" b="1" dirty="0">
              <a:solidFill>
                <a:schemeClr val="tx1"/>
              </a:solidFill>
            </a:endParaRPr>
          </a:p>
        </p:txBody>
      </p:sp>
      <p:sp>
        <p:nvSpPr>
          <p:cNvPr id="5" name="TextBox 4"/>
          <p:cNvSpPr txBox="1"/>
          <p:nvPr/>
        </p:nvSpPr>
        <p:spPr>
          <a:xfrm>
            <a:off x="3810000" y="5731647"/>
            <a:ext cx="3279569" cy="923330"/>
          </a:xfrm>
          <a:prstGeom prst="rect">
            <a:avLst/>
          </a:prstGeom>
          <a:noFill/>
        </p:spPr>
        <p:txBody>
          <a:bodyPr wrap="square" rtlCol="0">
            <a:spAutoFit/>
          </a:bodyPr>
          <a:lstStyle/>
          <a:p>
            <a:r>
              <a:rPr lang="en-US" b="1" dirty="0" smtClean="0"/>
              <a:t>Presented by: </a:t>
            </a:r>
          </a:p>
          <a:p>
            <a:r>
              <a:rPr lang="en-US" b="1" dirty="0" smtClean="0"/>
              <a:t>David Gerstner</a:t>
            </a:r>
          </a:p>
          <a:p>
            <a:r>
              <a:rPr lang="en-US" b="1" dirty="0" smtClean="0"/>
              <a:t>Dayton MMRS Coordinator</a:t>
            </a:r>
            <a:endParaRPr lang="en-US" b="1" dirty="0"/>
          </a:p>
        </p:txBody>
      </p:sp>
      <p:pic>
        <p:nvPicPr>
          <p:cNvPr id="1026" name="Picture 2"/>
          <p:cNvPicPr>
            <a:picLocks noChangeAspect="1" noChangeArrowheads="1"/>
          </p:cNvPicPr>
          <p:nvPr/>
        </p:nvPicPr>
        <p:blipFill>
          <a:blip r:embed="rId4" cstate="print"/>
          <a:srcRect/>
          <a:stretch>
            <a:fillRect/>
          </a:stretch>
        </p:blipFill>
        <p:spPr bwMode="auto">
          <a:xfrm>
            <a:off x="7772400" y="5502662"/>
            <a:ext cx="1371600" cy="135533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5" cstate="print">
            <a:extLst>
              <a:ext uri="{BEBA8EAE-BF5A-486C-A8C5-ECC9F3942E4B}">
                <a14:imgProps xmlns="" xmlns:a14="http://schemas.microsoft.com/office/drawing/2010/main">
                  <a14:imgLayer r:embed="rId6">
                    <a14:imgEffect>
                      <a14:backgroundRemoval t="0" b="100000" l="0" r="100000">
                        <a14:foregroundMark x1="41955" y1="24176" x2="42455" y2="26353"/>
                        <a14:foregroundMark x1="44636" y1="19647" x2="47091" y2="17294"/>
                        <a14:foregroundMark x1="48455" y1="24824" x2="49591" y2="25706"/>
                        <a14:foregroundMark x1="55273" y1="24176" x2="55273" y2="27000"/>
                        <a14:foregroundMark x1="56273" y1="47706" x2="63091" y2="47471"/>
                        <a14:foregroundMark x1="62909" y1="48765" x2="63591" y2="53706"/>
                        <a14:foregroundMark x1="49091" y1="41235" x2="53955" y2="53706"/>
                        <a14:foregroundMark x1="44455" y1="53941" x2="48773" y2="40765"/>
                        <a14:foregroundMark x1="38136" y1="54588" x2="41773" y2="52412"/>
                        <a14:foregroundMark x1="35955" y1="54118" x2="35955" y2="41000"/>
                        <a14:foregroundMark x1="39455" y1="41882" x2="43136" y2="44235"/>
                        <a14:foregroundMark x1="65273" y1="54588" x2="70091" y2="40588"/>
                        <a14:foregroundMark x1="32636" y1="48353" x2="32636" y2="53059"/>
                        <a14:foregroundMark x1="24500" y1="60529" x2="24500" y2="62412"/>
                        <a14:foregroundMark x1="25909" y1="62588" x2="25955" y2="59000"/>
                        <a14:foregroundMark x1="28909" y1="59000" x2="28955" y2="62176"/>
                        <a14:foregroundMark x1="35227" y1="58706" x2="35273" y2="62176"/>
                        <a14:foregroundMark x1="37273" y1="59706" x2="37455" y2="62412"/>
                        <a14:foregroundMark x1="39955" y1="60647" x2="40136" y2="61882"/>
                        <a14:foregroundMark x1="44682" y1="59941" x2="44727" y2="61471"/>
                        <a14:foregroundMark x1="48682" y1="60647" x2="49182" y2="59235"/>
                        <a14:foregroundMark x1="51455" y1="59235" x2="52136" y2="60647"/>
                        <a14:foregroundMark x1="57000" y1="59765" x2="57591" y2="59000"/>
                        <a14:foregroundMark x1="61273" y1="58941" x2="61545" y2="59059"/>
                        <a14:foregroundMark x1="66455" y1="61647" x2="66636" y2="61059"/>
                        <a14:foregroundMark x1="70091" y1="61706" x2="70227" y2="60706"/>
                        <a14:foregroundMark x1="73227" y1="60882" x2="73273" y2="60353"/>
                        <a14:foregroundMark x1="25227" y1="67353" x2="25318" y2="65882"/>
                        <a14:foregroundMark x1="26364" y1="67059" x2="26364" y2="65765"/>
                        <a14:foregroundMark x1="32727" y1="67706" x2="32727" y2="67000"/>
                        <a14:foregroundMark x1="35409" y1="67471" x2="35455" y2="66765"/>
                        <a14:foregroundMark x1="39318" y1="68118" x2="39500" y2="67412"/>
                        <a14:foregroundMark x1="42591" y1="67647" x2="42636" y2="66000"/>
                        <a14:foregroundMark x1="46818" y1="68118" x2="47227" y2="66941"/>
                        <a14:foregroundMark x1="50864" y1="66706" x2="50636" y2="66294"/>
                        <a14:foregroundMark x1="53818" y1="67000" x2="53409" y2="66706"/>
                        <a14:foregroundMark x1="55682" y1="68059" x2="55682" y2="67706"/>
                        <a14:foregroundMark x1="59364" y1="67941" x2="59318" y2="67588"/>
                        <a14:foregroundMark x1="62636" y1="67235" x2="62636" y2="66941"/>
                        <a14:foregroundMark x1="63864" y1="68412" x2="64000" y2="68118"/>
                        <a14:foregroundMark x1="68000" y1="67235" x2="67818" y2="66294"/>
                        <a14:foregroundMark x1="69955" y1="67882" x2="69955" y2="66588"/>
                        <a14:foregroundMark x1="71182" y1="67000" x2="71227" y2="66118"/>
                        <a14:foregroundMark x1="75136" y1="67235" x2="75136" y2="65882"/>
                        <a14:foregroundMark x1="29136" y1="76647" x2="29045" y2="74824"/>
                        <a14:foregroundMark x1="27500" y1="72176" x2="30727" y2="72235"/>
                        <a14:foregroundMark x1="30727" y1="77000" x2="30682" y2="76294"/>
                        <a14:foregroundMark x1="21500" y1="72235" x2="78591" y2="72176"/>
                        <a14:foregroundMark x1="32182" y1="77647" x2="32227" y2="76647"/>
                        <a14:foregroundMark x1="33045" y1="76824" x2="34409" y2="76647"/>
                        <a14:foregroundMark x1="30727" y1="67000" x2="30409" y2="66471"/>
                        <a14:foregroundMark x1="34182" y1="77882" x2="34409" y2="77765"/>
                        <a14:foregroundMark x1="36364" y1="77000" x2="36409" y2="75235"/>
                        <a14:foregroundMark x1="38227" y1="76765" x2="38227" y2="75882"/>
                        <a14:foregroundMark x1="39318" y1="77235" x2="39318" y2="76059"/>
                        <a14:foregroundMark x1="41636" y1="76647" x2="41682" y2="75588"/>
                        <a14:foregroundMark x1="38273" y1="74647" x2="38273" y2="74647"/>
                        <a14:foregroundMark x1="45182" y1="77235" x2="45182" y2="77235"/>
                        <a14:foregroundMark x1="42591" y1="75882" x2="42591" y2="75882"/>
                        <a14:foregroundMark x1="46227" y1="76294" x2="46227" y2="76294"/>
                        <a14:foregroundMark x1="49773" y1="76412" x2="49773" y2="76412"/>
                        <a14:foregroundMark x1="53000" y1="76765" x2="53000" y2="76765"/>
                        <a14:foregroundMark x1="55682" y1="76824" x2="55682" y2="76824"/>
                        <a14:foregroundMark x1="57545" y1="77176" x2="57545" y2="77176"/>
                        <a14:foregroundMark x1="58455" y1="76941" x2="58455" y2="76941"/>
                        <a14:foregroundMark x1="59636" y1="75941" x2="59636" y2="75941"/>
                        <a14:foregroundMark x1="58545" y1="74412" x2="58545" y2="74412"/>
                        <a14:foregroundMark x1="63955" y1="76882" x2="63955" y2="76882"/>
                        <a14:foregroundMark x1="61727" y1="77471" x2="61727" y2="77471"/>
                        <a14:foregroundMark x1="68545" y1="76765" x2="68545" y2="76765"/>
                        <a14:foregroundMark x1="70545" y1="76647" x2="70545" y2="76647"/>
                        <a14:foregroundMark x1="67545" y1="76765" x2="67545" y2="76765"/>
                        <a14:foregroundMark x1="71364" y1="76647" x2="71364" y2="76647"/>
                        <a14:foregroundMark x1="71318" y1="77882" x2="71318" y2="77882"/>
                        <a14:foregroundMark x1="40682" y1="77353" x2="40682" y2="77353"/>
                        <a14:foregroundMark x1="46277" y1="34251" x2="46277" y2="34251"/>
                        <a14:foregroundMark x1="31649" y1="61446" x2="31649" y2="61446"/>
                        <a14:foregroundMark x1="48005" y1="76764" x2="48005" y2="76764"/>
                        <a14:foregroundMark x1="51197" y1="77969" x2="51197" y2="77969"/>
                        <a14:foregroundMark x1="52128" y1="76076" x2="52128" y2="76076"/>
                        <a14:foregroundMark x1="51596" y1="74699" x2="51596" y2="74699"/>
                        <a14:foregroundMark x1="54255" y1="77281" x2="54255" y2="77281"/>
                        <a14:foregroundMark x1="65160" y1="74699" x2="65160" y2="74699"/>
                        <a14:foregroundMark x1="50798" y1="33735" x2="50798" y2="33735"/>
                        <a14:foregroundMark x1="76064" y1="61446" x2="76064" y2="61446"/>
                        <a14:foregroundMark x1="37633" y1="65232" x2="37633" y2="65232"/>
                        <a14:backgroundMark x1="26682" y1="59706" x2="26682" y2="59706"/>
                        <a14:backgroundMark x1="27864" y1="67412" x2="27864" y2="67412"/>
                        <a14:backgroundMark x1="33409" y1="66412" x2="33409" y2="66412"/>
                        <a14:backgroundMark x1="32545" y1="60471" x2="32545" y2="60471"/>
                        <a14:backgroundMark x1="45682" y1="60529" x2="45682" y2="60529"/>
                        <a14:backgroundMark x1="40273" y1="67353" x2="40273" y2="67353"/>
                        <a14:backgroundMark x1="40818" y1="59647" x2="40818" y2="59647"/>
                        <a14:backgroundMark x1="48182" y1="66647" x2="48182" y2="66647"/>
                        <a14:backgroundMark x1="58455" y1="61059" x2="58455" y2="61059"/>
                        <a14:backgroundMark x1="57045" y1="67235" x2="57045" y2="67235"/>
                        <a14:backgroundMark x1="49591" y1="60824" x2="49591" y2="60824"/>
                        <a14:backgroundMark x1="72136" y1="66588" x2="72136" y2="66588"/>
                        <a14:backgroundMark x1="65000" y1="66882" x2="65000" y2="66882"/>
                        <a14:backgroundMark x1="67591" y1="60294" x2="67591" y2="60294"/>
                        <a14:backgroundMark x1="77227" y1="60706" x2="77227" y2="60706"/>
                        <a14:backgroundMark x1="33909" y1="76235" x2="33909" y2="76235"/>
                        <a14:backgroundMark x1="28682" y1="75353" x2="28682" y2="75353"/>
                        <a14:backgroundMark x1="41227" y1="76941" x2="41227" y2="76941"/>
                        <a14:backgroundMark x1="45591" y1="77118" x2="45591" y2="77118"/>
                        <a14:backgroundMark x1="47227" y1="77059" x2="47227" y2="77059"/>
                        <a14:backgroundMark x1="51000" y1="76412" x2="51000" y2="76412"/>
                        <a14:backgroundMark x1="55727" y1="77471" x2="55727" y2="77471"/>
                        <a14:backgroundMark x1="70864" y1="59824" x2="70864" y2="59824"/>
                        <a14:backgroundMark x1="70818" y1="76176" x2="70818" y2="76176"/>
                        <a14:backgroundMark x1="66909" y1="77235" x2="66909" y2="77235"/>
                      </a14:backgroundRemoval>
                    </a14:imgEffect>
                  </a14:imgLayer>
                </a14:imgProps>
              </a:ext>
              <a:ext uri="{28A0092B-C50C-407E-A947-70E740481C1C}">
                <a14:useLocalDpi xmlns="" xmlns:a14="http://schemas.microsoft.com/office/drawing/2010/main" val="0"/>
              </a:ext>
            </a:extLst>
          </a:blip>
          <a:srcRect l="19916" t="12653" r="18748" b="19828"/>
          <a:stretch/>
        </p:blipFill>
        <p:spPr bwMode="auto">
          <a:xfrm>
            <a:off x="990600" y="5227982"/>
            <a:ext cx="1916264" cy="16300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438400" y="2586925"/>
            <a:ext cx="5334000" cy="12801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12556" y="3867085"/>
            <a:ext cx="2099733" cy="1181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07364" y="3867085"/>
            <a:ext cx="2098036" cy="1181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989836" y="3864502"/>
            <a:ext cx="2099733" cy="1181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P1333.WAV">
            <a:hlinkClick r:id="" action="ppaction://media"/>
          </p:cNvPr>
          <p:cNvPicPr>
            <a:picLocks noRot="1" noChangeAspect="1"/>
          </p:cNvPicPr>
          <p:nvPr>
            <a:wavAudioFile r:embed="rId1" name="~PP1333.WAV"/>
          </p:nvPr>
        </p:nvPicPr>
        <p:blipFill>
          <a:blip r:embed="rId11"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033446642"/>
      </p:ext>
    </p:extLst>
  </p:cSld>
  <p:clrMapOvr>
    <a:masterClrMapping/>
  </p:clrMapOvr>
  <p:transition spd="slow" advTm="25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33450" y="28575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Suspending or Terminating Exercise</a:t>
            </a:r>
          </a:p>
        </p:txBody>
      </p:sp>
      <p:pic>
        <p:nvPicPr>
          <p:cNvPr id="5" name="~PP2019.WAV">
            <a:hlinkClick r:id="" action="ppaction://media"/>
          </p:cNvPr>
          <p:cNvPicPr>
            <a:picLocks noRot="1" noChangeAspect="1"/>
          </p:cNvPicPr>
          <p:nvPr>
            <a:wavAudioFile r:embed="rId1" name="~PP20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Suspending or Terminating Exercise</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a:t>In the event of a real emergency the player will inform the controller/evaluator with the phrase  </a:t>
            </a:r>
          </a:p>
          <a:p>
            <a:pPr marL="82296" indent="0">
              <a:buNone/>
            </a:pPr>
            <a:r>
              <a:rPr lang="en-US" sz="3600" b="1" dirty="0"/>
              <a:t>    “REAL WORLD EMERGENCY” </a:t>
            </a:r>
          </a:p>
          <a:p>
            <a:r>
              <a:rPr lang="en-US" b="1" dirty="0"/>
              <a:t>The controller/evaluator will forward the information to the </a:t>
            </a:r>
            <a:r>
              <a:rPr lang="en-US" b="1" dirty="0" smtClean="0"/>
              <a:t>Senior Controller and the </a:t>
            </a:r>
            <a:r>
              <a:rPr lang="en-US" b="1" dirty="0"/>
              <a:t>SIMCELL</a:t>
            </a:r>
          </a:p>
          <a:p>
            <a:endParaRPr lang="en-US" dirty="0"/>
          </a:p>
        </p:txBody>
      </p:sp>
      <p:pic>
        <p:nvPicPr>
          <p:cNvPr id="6" name="~PP1737.WAV">
            <a:hlinkClick r:id="" action="ppaction://media"/>
          </p:cNvPr>
          <p:cNvPicPr>
            <a:picLocks noRot="1" noChangeAspect="1"/>
          </p:cNvPicPr>
          <p:nvPr>
            <a:wavAudioFile r:embed="rId1" name="~PP173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147472527"/>
      </p:ext>
    </p:extLst>
  </p:cSld>
  <p:clrMapOvr>
    <a:masterClrMapping/>
  </p:clrMapOvr>
  <p:transition spd="slow" advTm="28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18288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Player </a:t>
            </a:r>
            <a:br>
              <a:rPr sz="9600" b="1" dirty="0" smtClean="0">
                <a:solidFill>
                  <a:schemeClr val="tx2">
                    <a:lumMod val="75000"/>
                  </a:schemeClr>
                </a:solidFill>
              </a:rPr>
            </a:br>
            <a:r>
              <a:rPr sz="9600" b="1" dirty="0" smtClean="0">
                <a:solidFill>
                  <a:schemeClr val="tx2">
                    <a:lumMod val="75000"/>
                  </a:schemeClr>
                </a:solidFill>
              </a:rPr>
              <a:t>Hot</a:t>
            </a:r>
            <a:r>
              <a:rPr lang="en-US" sz="9600" b="1" dirty="0" smtClean="0">
                <a:solidFill>
                  <a:schemeClr val="tx2">
                    <a:lumMod val="75000"/>
                  </a:schemeClr>
                </a:solidFill>
              </a:rPr>
              <a:t> W</a:t>
            </a:r>
            <a:r>
              <a:rPr sz="9600" b="1" dirty="0" smtClean="0">
                <a:solidFill>
                  <a:schemeClr val="tx2">
                    <a:lumMod val="75000"/>
                  </a:schemeClr>
                </a:solidFill>
              </a:rPr>
              <a:t>ash</a:t>
            </a:r>
            <a:br>
              <a:rPr sz="9600" b="1" dirty="0" smtClean="0">
                <a:solidFill>
                  <a:schemeClr val="tx2">
                    <a:lumMod val="75000"/>
                  </a:schemeClr>
                </a:solidFill>
              </a:rPr>
            </a:br>
            <a:r>
              <a:rPr sz="9600" dirty="0" smtClean="0">
                <a:solidFill>
                  <a:schemeClr val="tx2">
                    <a:lumMod val="75000"/>
                  </a:schemeClr>
                </a:solidFill>
              </a:rPr>
              <a:t>Debrief</a:t>
            </a:r>
          </a:p>
        </p:txBody>
      </p:sp>
      <p:pic>
        <p:nvPicPr>
          <p:cNvPr id="6146" name="Picture 2" descr="http://ts2.mm.bing.net/th?id=HN.608031884477401466&amp;w=298&amp;h=188&amp;c=7&amp;rs=1&amp;url=http%3a%2f%2fwww.superstock.com%2fstock-photos-images%2f442-161A&amp;pid=1.7"/>
          <p:cNvPicPr>
            <a:picLocks noChangeAspect="1" noChangeArrowheads="1"/>
          </p:cNvPicPr>
          <p:nvPr/>
        </p:nvPicPr>
        <p:blipFill>
          <a:blip r:embed="rId4" cstate="print"/>
          <a:srcRect/>
          <a:stretch>
            <a:fillRect/>
          </a:stretch>
        </p:blipFill>
        <p:spPr bwMode="auto">
          <a:xfrm>
            <a:off x="2945658" y="3276600"/>
            <a:ext cx="4167085" cy="2628901"/>
          </a:xfrm>
          <a:prstGeom prst="rect">
            <a:avLst/>
          </a:prstGeom>
          <a:noFill/>
        </p:spPr>
      </p:pic>
      <p:pic>
        <p:nvPicPr>
          <p:cNvPr id="6" name="~PP436.WAV">
            <a:hlinkClick r:id="" action="ppaction://media"/>
          </p:cNvPr>
          <p:cNvPicPr>
            <a:picLocks noRot="1" noChangeAspect="1"/>
          </p:cNvPicPr>
          <p:nvPr>
            <a:wavAudioFile r:embed="rId1" name="~PP43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6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Hot Wash</a:t>
            </a:r>
          </a:p>
        </p:txBody>
      </p:sp>
      <p:sp>
        <p:nvSpPr>
          <p:cNvPr id="31747" name="Content Placeholder 2"/>
          <p:cNvSpPr>
            <a:spLocks noGrp="1"/>
          </p:cNvSpPr>
          <p:nvPr>
            <p:ph idx="1"/>
          </p:nvPr>
        </p:nvSpPr>
        <p:spPr>
          <a:xfrm>
            <a:off x="1435608" y="1447800"/>
            <a:ext cx="7498080" cy="5410200"/>
          </a:xfrm>
        </p:spPr>
        <p:txBody>
          <a:bodyPr>
            <a:normAutofit/>
          </a:bodyPr>
          <a:lstStyle/>
          <a:p>
            <a:pPr marL="274320" indent="-274320" eaLnBrk="1" fontAlgn="auto" hangingPunct="1">
              <a:spcAft>
                <a:spcPts val="0"/>
              </a:spcAft>
              <a:buFont typeface="Wingdings 2" pitchFamily="18" charset="2"/>
              <a:buNone/>
              <a:defRPr/>
            </a:pPr>
            <a:r>
              <a:rPr lang="en-US" b="1" dirty="0" smtClean="0"/>
              <a:t>Immediately following end of play (ENDEX):</a:t>
            </a:r>
          </a:p>
          <a:p>
            <a:pPr marL="274320" indent="-274320" eaLnBrk="1" fontAlgn="auto" hangingPunct="1">
              <a:spcAft>
                <a:spcPts val="0"/>
              </a:spcAft>
              <a:buFont typeface="Wingdings" pitchFamily="2" charset="2"/>
              <a:buChar char="q"/>
              <a:defRPr/>
            </a:pPr>
            <a:r>
              <a:rPr lang="en-US" b="1" dirty="0" smtClean="0"/>
              <a:t>Complete a player hot wash</a:t>
            </a:r>
          </a:p>
          <a:p>
            <a:pPr marL="274320" indent="-274320" eaLnBrk="1" fontAlgn="auto" hangingPunct="1">
              <a:spcAft>
                <a:spcPts val="0"/>
              </a:spcAft>
              <a:buFont typeface="Wingdings" pitchFamily="2" charset="2"/>
              <a:buChar char="q"/>
              <a:defRPr/>
            </a:pPr>
            <a:r>
              <a:rPr lang="en-US" b="1" dirty="0" smtClean="0"/>
              <a:t>Controller/Evaluator will facilitate group discussion</a:t>
            </a:r>
          </a:p>
          <a:p>
            <a:pPr marL="274320" indent="-274320" eaLnBrk="1" fontAlgn="auto" hangingPunct="1">
              <a:spcAft>
                <a:spcPts val="0"/>
              </a:spcAft>
              <a:buFont typeface="Wingdings" pitchFamily="2" charset="2"/>
              <a:buChar char="q"/>
              <a:defRPr/>
            </a:pPr>
            <a:r>
              <a:rPr lang="en-US" b="1" dirty="0" smtClean="0"/>
              <a:t>What went well/needs improvement</a:t>
            </a:r>
          </a:p>
          <a:p>
            <a:pPr marL="274320" indent="-274320" eaLnBrk="1" fontAlgn="auto" hangingPunct="1">
              <a:spcAft>
                <a:spcPts val="0"/>
              </a:spcAft>
              <a:buFont typeface="Wingdings" pitchFamily="2" charset="2"/>
              <a:buChar char="q"/>
              <a:defRPr/>
            </a:pPr>
            <a:r>
              <a:rPr lang="en-US" b="1" dirty="0" smtClean="0"/>
              <a:t>Controller/Evaluator will document discussion on group feedback form</a:t>
            </a:r>
          </a:p>
          <a:p>
            <a:pPr marL="274320" indent="-274320" eaLnBrk="1" fontAlgn="auto" hangingPunct="1">
              <a:spcAft>
                <a:spcPts val="0"/>
              </a:spcAft>
              <a:buFont typeface="Wingdings" pitchFamily="2" charset="2"/>
              <a:buChar char="q"/>
              <a:defRPr/>
            </a:pPr>
            <a:r>
              <a:rPr lang="en-US" b="1" dirty="0" smtClean="0"/>
              <a:t>Participant Feedback forms will be circulated and collected</a:t>
            </a:r>
          </a:p>
          <a:p>
            <a:pPr marL="274320" indent="-274320" eaLnBrk="1" fontAlgn="auto" hangingPunct="1">
              <a:spcAft>
                <a:spcPts val="0"/>
              </a:spcAft>
              <a:buFont typeface="Wingdings" pitchFamily="2" charset="2"/>
              <a:buChar char="v"/>
              <a:defRPr/>
            </a:pPr>
            <a:endParaRPr lang="en-US" dirty="0" smtClean="0"/>
          </a:p>
          <a:p>
            <a:pPr marL="274320" indent="-274320" eaLnBrk="1" fontAlgn="auto" hangingPunct="1">
              <a:spcAft>
                <a:spcPts val="0"/>
              </a:spcAft>
              <a:buFont typeface="Wingdings" pitchFamily="2" charset="2"/>
              <a:buChar char="v"/>
              <a:defRPr/>
            </a:pPr>
            <a:endParaRPr lang="en-US" dirty="0" smtClean="0"/>
          </a:p>
        </p:txBody>
      </p:sp>
      <p:pic>
        <p:nvPicPr>
          <p:cNvPr id="6" name="~PP1141.WAV">
            <a:hlinkClick r:id="" action="ppaction://media"/>
          </p:cNvPr>
          <p:cNvPicPr>
            <a:picLocks noRot="1" noChangeAspect="1"/>
          </p:cNvPicPr>
          <p:nvPr>
            <a:wavAudioFile r:embed="rId1" name="~PP114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solidFill>
                  <a:schemeClr val="tx2">
                    <a:lumMod val="75000"/>
                  </a:schemeClr>
                </a:solidFill>
              </a:rPr>
              <a:t>Important Wrap Up</a:t>
            </a:r>
            <a:endParaRPr lang="en-US" b="1" dirty="0">
              <a:solidFill>
                <a:schemeClr val="tx2">
                  <a:lumMod val="75000"/>
                </a:schemeClr>
              </a:solidFill>
            </a:endParaRPr>
          </a:p>
        </p:txBody>
      </p:sp>
      <p:sp>
        <p:nvSpPr>
          <p:cNvPr id="8195" name="Content Placeholder 2"/>
          <p:cNvSpPr>
            <a:spLocks noGrp="1"/>
          </p:cNvSpPr>
          <p:nvPr>
            <p:ph idx="1"/>
          </p:nvPr>
        </p:nvSpPr>
        <p:spPr>
          <a:xfrm>
            <a:off x="838200" y="1447800"/>
            <a:ext cx="8095488" cy="5105400"/>
          </a:xfrm>
        </p:spPr>
        <p:txBody>
          <a:bodyPr>
            <a:normAutofit/>
          </a:bodyPr>
          <a:lstStyle/>
          <a:p>
            <a:pPr>
              <a:buFont typeface="Wingdings" pitchFamily="2" charset="2"/>
              <a:buChar char="q"/>
            </a:pPr>
            <a:r>
              <a:rPr lang="en-US" altLang="en-US" b="1" dirty="0" smtClean="0"/>
              <a:t>Inject messages from Controllers, victims, by phone, radio, or other means</a:t>
            </a:r>
          </a:p>
          <a:p>
            <a:pPr>
              <a:buFont typeface="Wingdings" pitchFamily="2" charset="2"/>
              <a:buChar char="q"/>
            </a:pPr>
            <a:r>
              <a:rPr lang="en-US" altLang="en-US" b="1" dirty="0" smtClean="0"/>
              <a:t>Respond to exercise events and information as if the emergency were real</a:t>
            </a:r>
          </a:p>
          <a:p>
            <a:pPr>
              <a:buFont typeface="Wingdings" pitchFamily="2" charset="2"/>
              <a:buChar char="q"/>
            </a:pPr>
            <a:r>
              <a:rPr lang="en-US" altLang="en-US" b="1" dirty="0" smtClean="0"/>
              <a:t>Send patients to playing areas!  Use all communications tools!</a:t>
            </a:r>
          </a:p>
          <a:p>
            <a:pPr eaLnBrk="1" hangingPunct="1">
              <a:buFont typeface="Wingdings" pitchFamily="2" charset="2"/>
              <a:buChar char="q"/>
            </a:pPr>
            <a:r>
              <a:rPr lang="en-US" altLang="en-US" b="1" dirty="0" smtClean="0"/>
              <a:t>Make all the phone calls!  DO NOT simulate phone calls!</a:t>
            </a:r>
          </a:p>
        </p:txBody>
      </p:sp>
      <p:pic>
        <p:nvPicPr>
          <p:cNvPr id="6" name="~PP1386.WAV">
            <a:hlinkClick r:id="" action="ppaction://media"/>
          </p:cNvPr>
          <p:cNvPicPr>
            <a:picLocks noRot="1" noChangeAspect="1"/>
          </p:cNvPicPr>
          <p:nvPr>
            <a:wavAudioFile r:embed="rId1" name="~PP1386.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6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itchFamily="2" charset="2"/>
              <a:buChar char="q"/>
            </a:pPr>
            <a:r>
              <a:rPr lang="en-US" altLang="en-US" b="1" dirty="0"/>
              <a:t>If you need something make the call!</a:t>
            </a:r>
          </a:p>
          <a:p>
            <a:pPr>
              <a:buFont typeface="Wingdings" pitchFamily="2" charset="2"/>
              <a:buChar char="q"/>
            </a:pPr>
            <a:r>
              <a:rPr lang="en-US" altLang="en-US" b="1" dirty="0"/>
              <a:t>Use Player Directory for participating organizations and SIMCELL for ANYONE else!</a:t>
            </a:r>
          </a:p>
          <a:p>
            <a:pPr>
              <a:buFont typeface="Wingdings" pitchFamily="2" charset="2"/>
              <a:buChar char="q"/>
            </a:pPr>
            <a:r>
              <a:rPr lang="en-US" altLang="en-US" b="1" dirty="0"/>
              <a:t>“This is an Exercise Message” vs. “Real World”</a:t>
            </a:r>
          </a:p>
          <a:p>
            <a:pPr>
              <a:buFont typeface="Wingdings" pitchFamily="2" charset="2"/>
              <a:buChar char="q"/>
            </a:pPr>
            <a:r>
              <a:rPr lang="en-US" altLang="en-US" b="1" dirty="0"/>
              <a:t>If uncertain about something, ask your supervisor, a Controller, or the </a:t>
            </a:r>
            <a:r>
              <a:rPr lang="en-US" altLang="en-US" b="1" dirty="0" err="1"/>
              <a:t>SimCell</a:t>
            </a:r>
            <a:endParaRPr lang="en-US" altLang="en-US" b="1" dirty="0"/>
          </a:p>
          <a:p>
            <a:endParaRPr lang="en-US" dirty="0"/>
          </a:p>
        </p:txBody>
      </p:sp>
      <p:sp>
        <p:nvSpPr>
          <p:cNvPr id="4" name="Title 1"/>
          <p:cNvSpPr>
            <a:spLocks noGrp="1"/>
          </p:cNvSpPr>
          <p:nvPr>
            <p:ph type="title"/>
          </p:nvPr>
        </p:nvSpPr>
        <p:spPr>
          <a:xfrm>
            <a:off x="1435608" y="274638"/>
            <a:ext cx="7498080" cy="1143000"/>
          </a:xfrm>
        </p:spPr>
        <p:txBody>
          <a:bodyPr/>
          <a:lstStyle/>
          <a:p>
            <a:pPr eaLnBrk="1" hangingPunct="1">
              <a:defRPr/>
            </a:pPr>
            <a:r>
              <a:rPr lang="en-US" b="1" dirty="0" smtClean="0">
                <a:solidFill>
                  <a:schemeClr val="tx2">
                    <a:lumMod val="75000"/>
                  </a:schemeClr>
                </a:solidFill>
              </a:rPr>
              <a:t>Important Wrap Up</a:t>
            </a:r>
            <a:endParaRPr lang="en-US" b="1" dirty="0">
              <a:solidFill>
                <a:schemeClr val="tx2">
                  <a:lumMod val="75000"/>
                </a:schemeClr>
              </a:solidFill>
            </a:endParaRPr>
          </a:p>
        </p:txBody>
      </p:sp>
      <p:pic>
        <p:nvPicPr>
          <p:cNvPr id="5" name="~PP851.WAV">
            <a:hlinkClick r:id="" action="ppaction://media"/>
          </p:cNvPr>
          <p:cNvPicPr>
            <a:picLocks noRot="1" noChangeAspect="1"/>
          </p:cNvPicPr>
          <p:nvPr>
            <a:wavAudioFile r:embed="rId1" name="~PP851.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355062533"/>
      </p:ext>
    </p:extLst>
  </p:cSld>
  <p:clrMapOvr>
    <a:masterClrMapping/>
  </p:clrMapOvr>
  <p:transition advTm="3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Reference Items</a:t>
            </a:r>
          </a:p>
        </p:txBody>
      </p:sp>
      <p:sp>
        <p:nvSpPr>
          <p:cNvPr id="27651" name="Content Placeholder 2"/>
          <p:cNvSpPr>
            <a:spLocks noGrp="1"/>
          </p:cNvSpPr>
          <p:nvPr>
            <p:ph idx="1"/>
          </p:nvPr>
        </p:nvSpPr>
        <p:spPr>
          <a:xfrm>
            <a:off x="1435608" y="1828800"/>
            <a:ext cx="7498080" cy="4419600"/>
          </a:xfrm>
        </p:spPr>
        <p:txBody>
          <a:bodyPr>
            <a:normAutofit/>
          </a:bodyPr>
          <a:lstStyle/>
          <a:p>
            <a:pPr marL="274320" indent="-274320" eaLnBrk="1" fontAlgn="auto" hangingPunct="1">
              <a:lnSpc>
                <a:spcPct val="80000"/>
              </a:lnSpc>
              <a:spcAft>
                <a:spcPts val="0"/>
              </a:spcAft>
              <a:buFont typeface="Wingdings" pitchFamily="2" charset="2"/>
              <a:buChar char="q"/>
              <a:defRPr/>
            </a:pPr>
            <a:r>
              <a:rPr lang="en-US" b="1" dirty="0" smtClean="0"/>
              <a:t>EXPLAN</a:t>
            </a:r>
          </a:p>
          <a:p>
            <a:pPr marL="274320" indent="-274320" eaLnBrk="1" fontAlgn="auto" hangingPunct="1">
              <a:lnSpc>
                <a:spcPct val="80000"/>
              </a:lnSpc>
              <a:spcAft>
                <a:spcPts val="0"/>
              </a:spcAft>
              <a:buFont typeface="Wingdings" pitchFamily="2" charset="2"/>
              <a:buChar char="q"/>
              <a:defRPr/>
            </a:pPr>
            <a:r>
              <a:rPr lang="en-US" b="1" dirty="0" smtClean="0"/>
              <a:t>Player Guide</a:t>
            </a:r>
          </a:p>
          <a:p>
            <a:pPr marL="274320" indent="-274320" eaLnBrk="1" fontAlgn="auto" hangingPunct="1">
              <a:lnSpc>
                <a:spcPct val="80000"/>
              </a:lnSpc>
              <a:spcAft>
                <a:spcPts val="0"/>
              </a:spcAft>
              <a:buFont typeface="Wingdings" pitchFamily="2" charset="2"/>
              <a:buChar char="q"/>
              <a:defRPr/>
            </a:pPr>
            <a:r>
              <a:rPr lang="en-US" b="1" dirty="0" smtClean="0"/>
              <a:t>Player “Phone Book” with Communications Plan</a:t>
            </a:r>
          </a:p>
        </p:txBody>
      </p:sp>
      <p:pic>
        <p:nvPicPr>
          <p:cNvPr id="6" name="~PP2540.WAV">
            <a:hlinkClick r:id="" action="ppaction://media"/>
          </p:cNvPr>
          <p:cNvPicPr>
            <a:picLocks noRot="1" noChangeAspect="1"/>
          </p:cNvPicPr>
          <p:nvPr>
            <a:wavAudioFile r:embed="rId1" name="~PP2540.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066800" y="0"/>
            <a:ext cx="8077200" cy="6858000"/>
          </a:xfrm>
        </p:spPr>
        <p:txBody>
          <a:bodyPr anchor="ctr">
            <a:normAutofit/>
          </a:bodyPr>
          <a:lstStyle/>
          <a:p>
            <a:pPr algn="ctr" eaLnBrk="1" fontAlgn="auto" hangingPunct="1">
              <a:spcAft>
                <a:spcPts val="0"/>
              </a:spcAft>
              <a:defRPr/>
            </a:pPr>
            <a:r>
              <a:rPr sz="8800" b="1" dirty="0" smtClean="0">
                <a:solidFill>
                  <a:schemeClr val="accent2"/>
                </a:solidFill>
              </a:rPr>
              <a:t>QUESTIONS?</a:t>
            </a:r>
            <a:r>
              <a:rPr lang="en-US" sz="8800" b="1" dirty="0" smtClean="0">
                <a:solidFill>
                  <a:schemeClr val="accent2"/>
                </a:solidFill>
              </a:rPr>
              <a:t/>
            </a:r>
            <a:br>
              <a:rPr lang="en-US" sz="8800" b="1" dirty="0" smtClean="0">
                <a:solidFill>
                  <a:schemeClr val="accent2"/>
                </a:solidFill>
              </a:rPr>
            </a:br>
            <a:r>
              <a:rPr lang="en-US" sz="8000" b="1" dirty="0" smtClean="0">
                <a:solidFill>
                  <a:schemeClr val="accent2"/>
                </a:solidFill>
              </a:rPr>
              <a:t>Email to david.gerstner@daytonohio.gov</a:t>
            </a:r>
            <a:endParaRPr sz="8000" b="1" dirty="0" smtClean="0">
              <a:solidFill>
                <a:schemeClr val="accent2"/>
              </a:solidFill>
            </a:endParaRPr>
          </a:p>
        </p:txBody>
      </p:sp>
      <p:pic>
        <p:nvPicPr>
          <p:cNvPr id="5" name="~PP3618.WAV">
            <a:hlinkClick r:id="" action="ppaction://media"/>
          </p:cNvPr>
          <p:cNvPicPr>
            <a:picLocks noRot="1" noChangeAspect="1"/>
          </p:cNvPicPr>
          <p:nvPr>
            <a:wavAudioFile r:embed="rId1" name="~PP3618.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9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828800"/>
            <a:ext cx="8229600" cy="4038600"/>
          </a:xfrm>
        </p:spPr>
        <p:txBody>
          <a:bodyPr/>
          <a:lstStyle/>
          <a:p>
            <a:r>
              <a:rPr lang="en-US" b="1" dirty="0" smtClean="0">
                <a:solidFill>
                  <a:schemeClr val="tx2"/>
                </a:solidFill>
              </a:rPr>
              <a:t>THANK YOU FOR PARTICIPATING!</a:t>
            </a:r>
            <a:r>
              <a:rPr lang="en-US" b="1" dirty="0" smtClean="0"/>
              <a:t/>
            </a:r>
            <a:br>
              <a:rPr lang="en-US" b="1" dirty="0" smtClean="0"/>
            </a:br>
            <a:r>
              <a:rPr lang="en-US" b="1" dirty="0"/>
              <a:t/>
            </a:r>
            <a:br>
              <a:rPr lang="en-US" b="1" dirty="0"/>
            </a:br>
            <a:r>
              <a:rPr lang="en-US" b="1" dirty="0" smtClean="0">
                <a:solidFill>
                  <a:schemeClr val="accent3"/>
                </a:solidFill>
              </a:rPr>
              <a:t>PLEASE COMPLETE THE EVALUATION FORMS AFTER THE EXERCISE!</a:t>
            </a:r>
            <a:endParaRPr lang="en-US" b="1" dirty="0">
              <a:solidFill>
                <a:schemeClr val="accent3"/>
              </a:solidFill>
            </a:endParaRPr>
          </a:p>
        </p:txBody>
      </p:sp>
      <p:pic>
        <p:nvPicPr>
          <p:cNvPr id="5" name="~PP531.WAV">
            <a:hlinkClick r:id="" action="ppaction://media"/>
          </p:cNvPr>
          <p:cNvPicPr>
            <a:picLocks noRot="1" noChangeAspect="1"/>
          </p:cNvPicPr>
          <p:nvPr>
            <a:wavAudioFile r:embed="rId1" name="~PP53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41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OVERVIEW</a:t>
            </a:r>
            <a:r>
              <a:rPr lang="en-US" sz="4000" dirty="0" smtClean="0"/>
              <a:t>:</a:t>
            </a:r>
            <a:endParaRPr lang="en-US" sz="4000" dirty="0"/>
          </a:p>
        </p:txBody>
      </p:sp>
      <p:sp>
        <p:nvSpPr>
          <p:cNvPr id="3" name="Content Placeholder 2"/>
          <p:cNvSpPr>
            <a:spLocks noGrp="1"/>
          </p:cNvSpPr>
          <p:nvPr>
            <p:ph idx="1"/>
          </p:nvPr>
        </p:nvSpPr>
        <p:spPr/>
        <p:txBody>
          <a:bodyPr>
            <a:normAutofit fontScale="92500"/>
          </a:bodyPr>
          <a:lstStyle/>
          <a:p>
            <a:r>
              <a:rPr lang="en-US" sz="2800" b="1" dirty="0" smtClean="0"/>
              <a:t>Purpose of this Player Pre-Brief is to address:</a:t>
            </a:r>
          </a:p>
          <a:p>
            <a:pPr marL="612648" lvl="2" indent="-283464">
              <a:lnSpc>
                <a:spcPct val="110000"/>
              </a:lnSpc>
              <a:spcBef>
                <a:spcPts val="600"/>
              </a:spcBef>
              <a:buSzPct val="80000"/>
              <a:buFont typeface="Wingdings 2"/>
              <a:buChar char=""/>
            </a:pPr>
            <a:r>
              <a:rPr lang="en-US" b="1" dirty="0" smtClean="0"/>
              <a:t>Exercise safety and player concerns</a:t>
            </a:r>
          </a:p>
          <a:p>
            <a:pPr marL="612648" lvl="2" indent="-283464">
              <a:lnSpc>
                <a:spcPct val="110000"/>
              </a:lnSpc>
              <a:spcBef>
                <a:spcPts val="600"/>
              </a:spcBef>
              <a:buSzPct val="80000"/>
              <a:buFont typeface="Wingdings 2"/>
              <a:buChar char=""/>
            </a:pPr>
            <a:r>
              <a:rPr lang="en-US" b="1" dirty="0" smtClean="0"/>
              <a:t>Individual roles and </a:t>
            </a:r>
            <a:r>
              <a:rPr lang="en-US" b="1" dirty="0" err="1" smtClean="0"/>
              <a:t>responsisbilities</a:t>
            </a:r>
            <a:endParaRPr lang="en-US" b="1" dirty="0" smtClean="0"/>
          </a:p>
          <a:p>
            <a:pPr marL="612648" lvl="2" indent="-283464">
              <a:lnSpc>
                <a:spcPct val="110000"/>
              </a:lnSpc>
              <a:spcBef>
                <a:spcPts val="600"/>
              </a:spcBef>
              <a:buSzPct val="80000"/>
              <a:buFont typeface="Wingdings 2"/>
              <a:buChar char=""/>
            </a:pPr>
            <a:r>
              <a:rPr lang="en-US" b="1" dirty="0" smtClean="0"/>
              <a:t>Full-scale vs. Functional</a:t>
            </a:r>
          </a:p>
          <a:p>
            <a:pPr marL="612648" lvl="2" indent="-283464">
              <a:lnSpc>
                <a:spcPct val="110000"/>
              </a:lnSpc>
              <a:spcBef>
                <a:spcPts val="600"/>
              </a:spcBef>
              <a:buSzPct val="80000"/>
              <a:buFont typeface="Wingdings 2"/>
              <a:buChar char=""/>
            </a:pPr>
            <a:r>
              <a:rPr lang="en-US" b="1" dirty="0" smtClean="0"/>
              <a:t>Communications </a:t>
            </a:r>
          </a:p>
          <a:p>
            <a:endParaRPr lang="en-US" sz="2800" b="1" dirty="0" smtClean="0"/>
          </a:p>
          <a:p>
            <a:endParaRPr lang="en-US" sz="2800" b="1" dirty="0" smtClean="0"/>
          </a:p>
          <a:p>
            <a:endParaRPr lang="en-US" sz="2800" b="1" dirty="0" smtClean="0"/>
          </a:p>
          <a:p>
            <a:endParaRPr lang="en-US" sz="2800" b="1" dirty="0" smtClean="0"/>
          </a:p>
          <a:p>
            <a:pPr>
              <a:buNone/>
            </a:pPr>
            <a:r>
              <a:rPr lang="en-US" sz="2000" b="1" dirty="0" smtClean="0"/>
              <a:t>This is a non-funded exercise.</a:t>
            </a:r>
          </a:p>
          <a:p>
            <a:endParaRPr lang="en-US" sz="2800" dirty="0"/>
          </a:p>
        </p:txBody>
      </p:sp>
      <p:pic>
        <p:nvPicPr>
          <p:cNvPr id="7" name="~PP176.WAV">
            <a:hlinkClick r:id="" action="ppaction://media"/>
          </p:cNvPr>
          <p:cNvPicPr>
            <a:picLocks noRot="1" noChangeAspect="1"/>
          </p:cNvPicPr>
          <p:nvPr>
            <a:wavAudioFile r:embed="rId1" name="~PP17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1563308672"/>
      </p:ext>
    </p:extLst>
  </p:cSld>
  <p:clrMapOvr>
    <a:masterClrMapping/>
  </p:clrMapOvr>
  <p:transition spd="slow" advTm="27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Orlando Response</a:t>
            </a:r>
            <a:endParaRPr lang="en-US" sz="4000" b="1" dirty="0"/>
          </a:p>
        </p:txBody>
      </p: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3323" y="4336472"/>
            <a:ext cx="4070961" cy="2286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96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16438" y="3276600"/>
            <a:ext cx="4627562" cy="2597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6969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1600200"/>
            <a:ext cx="4565650" cy="2573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96000" y="838200"/>
            <a:ext cx="2819400" cy="187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P2417.WAV">
            <a:hlinkClick r:id="" action="ppaction://media"/>
          </p:cNvPr>
          <p:cNvPicPr>
            <a:picLocks noRot="1" noChangeAspect="1"/>
          </p:cNvPicPr>
          <p:nvPr>
            <a:wavAudioFile r:embed="rId1" name="~PP2417.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3521962696"/>
      </p:ext>
    </p:extLst>
  </p:cSld>
  <p:clrMapOvr>
    <a:masterClrMapping/>
  </p:clrMapOvr>
  <p:transition spd="slow" advTm="18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6485"/>
          <a:stretch/>
        </p:blipFill>
        <p:spPr bwMode="auto">
          <a:xfrm>
            <a:off x="5104614" y="4629150"/>
            <a:ext cx="4037814" cy="2228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56328" y="0"/>
            <a:ext cx="3086100" cy="2056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125" t="45833" r="3473"/>
          <a:stretch/>
        </p:blipFill>
        <p:spPr bwMode="auto">
          <a:xfrm>
            <a:off x="2743200" y="2219325"/>
            <a:ext cx="5124450" cy="2228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008864" y="685800"/>
            <a:ext cx="5181600" cy="707886"/>
          </a:xfrm>
          <a:prstGeom prst="rect">
            <a:avLst/>
          </a:prstGeom>
          <a:noFill/>
        </p:spPr>
        <p:txBody>
          <a:bodyPr wrap="square" rtlCol="0">
            <a:spAutoFit/>
          </a:bodyPr>
          <a:lstStyle/>
          <a:p>
            <a:r>
              <a:rPr lang="en-US" sz="4000" b="1" dirty="0" smtClean="0">
                <a:solidFill>
                  <a:schemeClr val="tx2"/>
                </a:solidFill>
                <a:effectLst>
                  <a:outerShdw blurRad="38100" dist="38100" dir="2700000" algn="tl">
                    <a:srgbClr val="000000">
                      <a:alpha val="43137"/>
                    </a:srgbClr>
                  </a:outerShdw>
                </a:effectLst>
                <a:latin typeface="+mj-lt"/>
              </a:rPr>
              <a:t>Las Vegas Response</a:t>
            </a:r>
            <a:endParaRPr lang="en-US" sz="4000" b="1" dirty="0">
              <a:solidFill>
                <a:schemeClr val="tx2"/>
              </a:solidFill>
              <a:effectLst>
                <a:outerShdw blurRad="38100" dist="38100" dir="2700000" algn="tl">
                  <a:srgbClr val="000000">
                    <a:alpha val="43137"/>
                  </a:srgbClr>
                </a:outerShdw>
              </a:effectLst>
              <a:latin typeface="+mj-lt"/>
            </a:endParaRPr>
          </a:p>
        </p:txBody>
      </p:sp>
      <p:pic>
        <p:nvPicPr>
          <p:cNvPr id="7"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90600" y="4584333"/>
            <a:ext cx="4037814" cy="22736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P3631.WAV">
            <a:hlinkClick r:id="" action="ppaction://media"/>
          </p:cNvPr>
          <p:cNvPicPr>
            <a:picLocks noRot="1" noChangeAspect="1"/>
          </p:cNvPicPr>
          <p:nvPr>
            <a:wavAudioFile r:embed="rId1" name="~PP3631.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 xmlns:p14="http://schemas.microsoft.com/office/powerpoint/2010/main" val="681854750"/>
      </p:ext>
    </p:extLst>
  </p:cSld>
  <p:clrMapOvr>
    <a:masterClrMapping/>
  </p:clrMapOvr>
  <p:transition advTm="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3|4.5"/>
</p:tagLst>
</file>

<file path=ppt/tags/tag2.xml><?xml version="1.0" encoding="utf-8"?>
<p:tagLst xmlns:a="http://schemas.openxmlformats.org/drawingml/2006/main" xmlns:r="http://schemas.openxmlformats.org/officeDocument/2006/relationships" xmlns:p="http://schemas.openxmlformats.org/presentationml/2006/main">
  <p:tag name="TIMING" val="|52.8|38.5"/>
</p:tagLst>
</file>

<file path=ppt/tags/tag3.xml><?xml version="1.0" encoding="utf-8"?>
<p:tagLst xmlns:a="http://schemas.openxmlformats.org/drawingml/2006/main" xmlns:r="http://schemas.openxmlformats.org/officeDocument/2006/relationships" xmlns:p="http://schemas.openxmlformats.org/presentationml/2006/main">
  <p:tag name="TIMING" val="|41.2|3.5|3.4|2|1.6|1.2|1.1"/>
</p:tagLst>
</file>

<file path=ppt/tags/tag4.xml><?xml version="1.0" encoding="utf-8"?>
<p:tagLst xmlns:a="http://schemas.openxmlformats.org/drawingml/2006/main" xmlns:r="http://schemas.openxmlformats.org/officeDocument/2006/relationships" xmlns:p="http://schemas.openxmlformats.org/presentationml/2006/main">
  <p:tag name="TIMING" val="|20.3|8.1|6.6|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9010</TotalTime>
  <Words>2622</Words>
  <Application>Microsoft Office PowerPoint</Application>
  <PresentationFormat>On-screen Show (4:3)</PresentationFormat>
  <Paragraphs>381</Paragraphs>
  <Slides>68</Slides>
  <Notes>6</Notes>
  <HiddenSlides>0</HiddenSlides>
  <MMClips>68</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Solstice</vt:lpstr>
      <vt:lpstr>Marjory Stoneman Douglas High School  Parkland, FL – February 14, 2018</vt:lpstr>
      <vt:lpstr>Santa Fe  High School  Santa Fe, TX May 18, 2018</vt:lpstr>
      <vt:lpstr>Slide 3</vt:lpstr>
      <vt:lpstr>Slide 4</vt:lpstr>
      <vt:lpstr>Slide 5</vt:lpstr>
      <vt:lpstr>Dawn of a New Day Player Pre-brief</vt:lpstr>
      <vt:lpstr>OVERVIEW:</vt:lpstr>
      <vt:lpstr>Orlando Response</vt:lpstr>
      <vt:lpstr>Slide 9</vt:lpstr>
      <vt:lpstr>Exercise Scope</vt:lpstr>
      <vt:lpstr>Slide 11</vt:lpstr>
      <vt:lpstr>Important Concerns</vt:lpstr>
      <vt:lpstr>Exercise Capabilities &amp;Objectives</vt:lpstr>
      <vt:lpstr>Capabilities and Objectives </vt:lpstr>
      <vt:lpstr>Exercise Parameters</vt:lpstr>
      <vt:lpstr>THIS IS AN EXERCISE MESSAGE:  Simulated Joint Intelligence Bulletin</vt:lpstr>
      <vt:lpstr>Exercise Parameters </vt:lpstr>
      <vt:lpstr>Exercise Parameters (continued)</vt:lpstr>
      <vt:lpstr>Player Rules of Conduct</vt:lpstr>
      <vt:lpstr>SAFETY!</vt:lpstr>
      <vt:lpstr>Exercise Assumptions</vt:lpstr>
      <vt:lpstr>Full-scale versus Functional</vt:lpstr>
      <vt:lpstr>Surge Forms</vt:lpstr>
      <vt:lpstr>What is a Functional Exercise?</vt:lpstr>
      <vt:lpstr>Slide 25</vt:lpstr>
      <vt:lpstr>Exercise Assumptions</vt:lpstr>
      <vt:lpstr>Slide 27</vt:lpstr>
      <vt:lpstr>Exercise Assumptions</vt:lpstr>
      <vt:lpstr>Exercise Assumptions</vt:lpstr>
      <vt:lpstr>Scenario </vt:lpstr>
      <vt:lpstr>Scenario </vt:lpstr>
      <vt:lpstr>Law Enforcement Agency Activities:</vt:lpstr>
      <vt:lpstr>Law Enforcement Agency Activities:</vt:lpstr>
      <vt:lpstr>Fire and EMS Agency Activities:</vt:lpstr>
      <vt:lpstr>Fire and EMS Agency Activities:</vt:lpstr>
      <vt:lpstr>Fire and EMS Agency Activities:</vt:lpstr>
      <vt:lpstr>Hospital and ED Activities:</vt:lpstr>
      <vt:lpstr>Areas of Play &amp; Command Issues</vt:lpstr>
      <vt:lpstr>Slide 39</vt:lpstr>
      <vt:lpstr>Dayton MMRS Triage Ribbon Kit</vt:lpstr>
      <vt:lpstr>Dayton MMRS Triage Materials</vt:lpstr>
      <vt:lpstr>Slide 42</vt:lpstr>
      <vt:lpstr>Slide 43</vt:lpstr>
      <vt:lpstr>Victim Envelopes</vt:lpstr>
      <vt:lpstr>Victim Envelopes</vt:lpstr>
      <vt:lpstr>Labs and Imaging</vt:lpstr>
      <vt:lpstr>Labelling</vt:lpstr>
      <vt:lpstr>OR Cards</vt:lpstr>
      <vt:lpstr>Participants</vt:lpstr>
      <vt:lpstr>Participants</vt:lpstr>
      <vt:lpstr>Participating Organizations</vt:lpstr>
      <vt:lpstr>Communications Plan</vt:lpstr>
      <vt:lpstr>Communications Plan</vt:lpstr>
      <vt:lpstr>Exercise Assumptions</vt:lpstr>
      <vt:lpstr>All Communications: </vt:lpstr>
      <vt:lpstr>All Communications</vt:lpstr>
      <vt:lpstr>  </vt:lpstr>
      <vt:lpstr>Communications: </vt:lpstr>
      <vt:lpstr>Communications</vt:lpstr>
      <vt:lpstr>Suspending or Terminating Exercise</vt:lpstr>
      <vt:lpstr>Suspending or Terminating Exercise</vt:lpstr>
      <vt:lpstr>Player  Hot Wash Debrief</vt:lpstr>
      <vt:lpstr>Player Hot Wash</vt:lpstr>
      <vt:lpstr>Important Wrap Up</vt:lpstr>
      <vt:lpstr>Important Wrap Up</vt:lpstr>
      <vt:lpstr>Player  Reference Items</vt:lpstr>
      <vt:lpstr>QUESTIONS? Email to david.gerstner@daytonohio.gov</vt:lpstr>
      <vt:lpstr>THANK YOU FOR PARTICIPATING!  PLEASE COMPLETE THE EVALUATION FORMS AFTER THE EXERCISE!</vt:lpstr>
    </vt:vector>
  </TitlesOfParts>
  <Company>PHDMC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Blowing in the Wind Player Pre-brief</dc:title>
  <dc:creator>PHDMC</dc:creator>
  <cp:lastModifiedBy>David</cp:lastModifiedBy>
  <cp:revision>342</cp:revision>
  <cp:lastPrinted>2017-12-11T15:31:04Z</cp:lastPrinted>
  <dcterms:created xsi:type="dcterms:W3CDTF">2015-04-08T12:34:16Z</dcterms:created>
  <dcterms:modified xsi:type="dcterms:W3CDTF">2018-09-09T23:05:37Z</dcterms:modified>
</cp:coreProperties>
</file>